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5" r:id="rId4"/>
    <p:sldId id="296" r:id="rId5"/>
    <p:sldId id="293" r:id="rId6"/>
    <p:sldId id="298" r:id="rId7"/>
    <p:sldId id="299" r:id="rId8"/>
    <p:sldId id="300" r:id="rId9"/>
    <p:sldId id="283" r:id="rId10"/>
    <p:sldId id="287" r:id="rId11"/>
    <p:sldId id="288" r:id="rId12"/>
    <p:sldId id="289" r:id="rId13"/>
    <p:sldId id="259" r:id="rId14"/>
    <p:sldId id="260" r:id="rId15"/>
    <p:sldId id="294" r:id="rId16"/>
    <p:sldId id="261" r:id="rId17"/>
    <p:sldId id="262" r:id="rId18"/>
    <p:sldId id="303" r:id="rId19"/>
    <p:sldId id="302" r:id="rId20"/>
    <p:sldId id="304" r:id="rId21"/>
    <p:sldId id="290" r:id="rId22"/>
    <p:sldId id="292" r:id="rId23"/>
    <p:sldId id="263" r:id="rId24"/>
    <p:sldId id="264" r:id="rId25"/>
    <p:sldId id="265" r:id="rId26"/>
    <p:sldId id="266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67" r:id="rId43"/>
    <p:sldId id="258" r:id="rId44"/>
    <p:sldId id="301" r:id="rId4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84" y="-426"/>
      </p:cViewPr>
      <p:guideLst>
        <p:guide orient="horz" pos="2160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7BB0A-BD2B-4115-8B00-D54664B718EB}" type="datetimeFigureOut">
              <a:rPr lang="es-ES" smtClean="0"/>
              <a:pPr/>
              <a:t>26/03/2009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1563EA-39BF-4085-B748-3F242E8C0FBD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TRATAMIENTOS COMBINADOS DURANTE EL PERÍODO CRÍTICO DE LA PSICOSIS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71736" y="4286256"/>
            <a:ext cx="640080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es-ES" dirty="0" smtClean="0"/>
              <a:t>Abordajes psicoterapéuticos de los trastornos psiquiátricos </a:t>
            </a:r>
          </a:p>
          <a:p>
            <a:pPr algn="r"/>
            <a:r>
              <a:rPr lang="es-ES" dirty="0" smtClean="0"/>
              <a:t>Ignacio García Cabeza</a:t>
            </a:r>
          </a:p>
          <a:p>
            <a:pPr algn="r"/>
            <a:r>
              <a:rPr lang="es-ES" dirty="0" smtClean="0"/>
              <a:t>Córdoba, 2009</a:t>
            </a:r>
          </a:p>
          <a:p>
            <a:pPr algn="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2000240"/>
            <a:ext cx="8229600" cy="4389120"/>
          </a:xfrm>
          <a:ln>
            <a:noFill/>
          </a:ln>
        </p:spPr>
        <p:txBody>
          <a:bodyPr>
            <a:noAutofit/>
          </a:bodyPr>
          <a:lstStyle/>
          <a:p>
            <a:pPr eaLnBrk="1" hangingPunct="1">
              <a:buClr>
                <a:schemeClr val="bg2">
                  <a:lumMod val="75000"/>
                </a:schemeClr>
              </a:buClr>
              <a:buSzPct val="116000"/>
              <a:buFont typeface="Arial" pitchFamily="34" charset="0"/>
              <a:buChar char="•"/>
            </a:pPr>
            <a:r>
              <a:rPr lang="es-ES" sz="2800" dirty="0" smtClean="0"/>
              <a:t>Estudios </a:t>
            </a:r>
            <a:r>
              <a:rPr lang="es-ES" sz="2800" dirty="0" err="1" smtClean="0"/>
              <a:t>randomizados</a:t>
            </a:r>
            <a:endParaRPr lang="es-ES" sz="2800" dirty="0" smtClean="0"/>
          </a:p>
          <a:p>
            <a:pPr lvl="1" eaLnBrk="1" hangingPunct="1">
              <a:buClr>
                <a:srgbClr val="0070C0"/>
              </a:buClr>
              <a:buSzPct val="116000"/>
              <a:buFont typeface="Wingdings" pitchFamily="2" charset="2"/>
              <a:buChar char="§"/>
            </a:pPr>
            <a:r>
              <a:rPr lang="es-ES" sz="2800" dirty="0" smtClean="0"/>
              <a:t>OPUS trial (</a:t>
            </a:r>
            <a:r>
              <a:rPr lang="es-ES" sz="2800" dirty="0" err="1" smtClean="0"/>
              <a:t>Denmark</a:t>
            </a:r>
            <a:r>
              <a:rPr lang="es-ES" sz="2800" dirty="0" smtClean="0"/>
              <a:t>)</a:t>
            </a:r>
          </a:p>
          <a:p>
            <a:pPr lvl="1" eaLnBrk="1" hangingPunct="1">
              <a:buClr>
                <a:srgbClr val="0070C0"/>
              </a:buClr>
              <a:buSzPct val="116000"/>
              <a:buFont typeface="Wingdings" pitchFamily="2" charset="2"/>
              <a:buChar char="§"/>
            </a:pPr>
            <a:r>
              <a:rPr lang="es-ES" sz="2800" dirty="0" err="1" smtClean="0"/>
              <a:t>Lambeth</a:t>
            </a:r>
            <a:r>
              <a:rPr lang="es-ES" sz="2800" dirty="0" smtClean="0"/>
              <a:t> </a:t>
            </a:r>
            <a:r>
              <a:rPr lang="es-ES" sz="2800" dirty="0" err="1" smtClean="0"/>
              <a:t>Early</a:t>
            </a:r>
            <a:r>
              <a:rPr lang="es-ES" sz="2800" dirty="0" smtClean="0"/>
              <a:t> </a:t>
            </a:r>
            <a:r>
              <a:rPr lang="es-ES" sz="2800" dirty="0" err="1" smtClean="0"/>
              <a:t>Onset</a:t>
            </a:r>
            <a:r>
              <a:rPr lang="es-ES" sz="2800" dirty="0" smtClean="0"/>
              <a:t> (LEO) trial (UK)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  <a:buSzPct val="116000"/>
              <a:buFont typeface="Arial" pitchFamily="34" charset="0"/>
              <a:buChar char="•"/>
            </a:pPr>
            <a:r>
              <a:rPr lang="es-ES" sz="2800" dirty="0" smtClean="0"/>
              <a:t>Estudios controlados</a:t>
            </a:r>
          </a:p>
          <a:p>
            <a:pPr lvl="1" eaLnBrk="1" hangingPunct="1">
              <a:buClr>
                <a:srgbClr val="0070C0"/>
              </a:buClr>
              <a:buSzPct val="116000"/>
              <a:buFont typeface="Wingdings" pitchFamily="2" charset="2"/>
              <a:buChar char="§"/>
            </a:pPr>
            <a:r>
              <a:rPr lang="es-ES" sz="2800" dirty="0" err="1" smtClean="0"/>
              <a:t>Parachute</a:t>
            </a:r>
            <a:r>
              <a:rPr lang="es-ES" sz="2800" dirty="0" smtClean="0"/>
              <a:t> Project (</a:t>
            </a:r>
            <a:r>
              <a:rPr lang="es-ES" sz="2800" dirty="0" err="1" smtClean="0"/>
              <a:t>Sweden</a:t>
            </a:r>
            <a:r>
              <a:rPr lang="es-ES" sz="2800" dirty="0" smtClean="0"/>
              <a:t>)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  <a:buSzPct val="116000"/>
              <a:buFont typeface="Arial" pitchFamily="34" charset="0"/>
              <a:buChar char="•"/>
            </a:pPr>
            <a:r>
              <a:rPr lang="es-ES" sz="2800" dirty="0" smtClean="0"/>
              <a:t>Revisiones y </a:t>
            </a:r>
            <a:r>
              <a:rPr lang="es-ES" sz="2800" dirty="0" err="1" smtClean="0"/>
              <a:t>metaanálisis</a:t>
            </a:r>
            <a:endParaRPr lang="es-ES" sz="2800" dirty="0" smtClean="0"/>
          </a:p>
          <a:p>
            <a:pPr lvl="1" eaLnBrk="1" hangingPunct="1">
              <a:buClr>
                <a:srgbClr val="0070C0"/>
              </a:buClr>
              <a:buSzPct val="116000"/>
              <a:buFont typeface="Wingdings" pitchFamily="2" charset="2"/>
              <a:buChar char="§"/>
            </a:pPr>
            <a:r>
              <a:rPr lang="es-ES" sz="2800" dirty="0" smtClean="0"/>
              <a:t>Cochrane </a:t>
            </a:r>
            <a:r>
              <a:rPr lang="es-ES" sz="2800" dirty="0" err="1" smtClean="0"/>
              <a:t>Systematic</a:t>
            </a:r>
            <a:r>
              <a:rPr lang="es-ES" sz="2800" dirty="0" smtClean="0"/>
              <a:t> </a:t>
            </a:r>
            <a:r>
              <a:rPr lang="es-ES" sz="2800" dirty="0" err="1" smtClean="0"/>
              <a:t>Review</a:t>
            </a:r>
            <a:r>
              <a:rPr lang="es-ES" sz="2800" dirty="0" smtClean="0"/>
              <a:t> (Marshall y </a:t>
            </a:r>
            <a:r>
              <a:rPr lang="es-ES" sz="2800" dirty="0" err="1" smtClean="0"/>
              <a:t>Rathbone</a:t>
            </a:r>
            <a:r>
              <a:rPr lang="es-ES" sz="2800" dirty="0" smtClean="0"/>
              <a:t>, 2007)</a:t>
            </a:r>
          </a:p>
          <a:p>
            <a:pPr lvl="1" eaLnBrk="1" hangingPunct="1">
              <a:buClr>
                <a:srgbClr val="0070C0"/>
              </a:buClr>
              <a:buSzPct val="116000"/>
              <a:buFont typeface="Wingdings" pitchFamily="2" charset="2"/>
              <a:buChar char="§"/>
            </a:pPr>
            <a:r>
              <a:rPr lang="es-ES" sz="2800" dirty="0" smtClean="0"/>
              <a:t>Meta-</a:t>
            </a:r>
            <a:r>
              <a:rPr lang="es-ES" sz="2800" dirty="0" err="1" smtClean="0"/>
              <a:t>analysis</a:t>
            </a:r>
            <a:r>
              <a:rPr lang="es-ES" sz="2800" dirty="0" smtClean="0"/>
              <a:t> de </a:t>
            </a:r>
            <a:r>
              <a:rPr lang="es-ES" sz="2800" dirty="0" err="1" smtClean="0"/>
              <a:t>Menezes</a:t>
            </a:r>
            <a:r>
              <a:rPr lang="es-ES" sz="2800" dirty="0" smtClean="0"/>
              <a:t> et al (2006)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Investigación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s-ES" sz="4400" b="1" dirty="0">
              <a:latin typeface="+mj-lt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901700" y="207167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 smtClean="0"/>
              <a:t>Cognitivo-conductuales (</a:t>
            </a:r>
            <a:r>
              <a:rPr lang="es-ES" sz="2800" dirty="0" err="1" smtClean="0"/>
              <a:t>SoCRATES</a:t>
            </a:r>
            <a:r>
              <a:rPr lang="es-ES" sz="2800" dirty="0" smtClean="0"/>
              <a:t>-UK; COPE-Australia) 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 err="1" smtClean="0"/>
              <a:t>Psicodinámicos</a:t>
            </a:r>
            <a:r>
              <a:rPr lang="es-ES" sz="2800" dirty="0" smtClean="0"/>
              <a:t>/integradores (</a:t>
            </a:r>
            <a:r>
              <a:rPr lang="es-ES" sz="2800" dirty="0" err="1" smtClean="0"/>
              <a:t>National</a:t>
            </a:r>
            <a:r>
              <a:rPr lang="es-ES" sz="2800" dirty="0" smtClean="0"/>
              <a:t> </a:t>
            </a:r>
            <a:r>
              <a:rPr lang="es-ES" sz="2800" dirty="0" err="1" smtClean="0"/>
              <a:t>Schizophrenia</a:t>
            </a:r>
            <a:r>
              <a:rPr lang="es-ES" sz="2800" dirty="0" smtClean="0"/>
              <a:t> Project Finlandés y Danés)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 smtClean="0"/>
              <a:t>Familiares (</a:t>
            </a:r>
            <a:r>
              <a:rPr lang="es-ES" sz="2800" dirty="0" err="1" smtClean="0"/>
              <a:t>Linszen-Netherlands</a:t>
            </a:r>
            <a:r>
              <a:rPr lang="es-ES" sz="2800" dirty="0" smtClean="0"/>
              <a:t>)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b="1" dirty="0" smtClean="0"/>
              <a:t>Terapias grupales</a:t>
            </a:r>
            <a:endParaRPr lang="es-ES" sz="28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Modelos de intervención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6858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31000"/>
              <a:buFontTx/>
              <a:buChar char="•"/>
            </a:pPr>
            <a:r>
              <a:rPr lang="es-ES" sz="2800" dirty="0"/>
              <a:t>Apoyo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31000"/>
              <a:buFontTx/>
              <a:buChar char="•"/>
            </a:pPr>
            <a:r>
              <a:rPr lang="es-ES" sz="2800" dirty="0"/>
              <a:t>Apertura / integración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31000"/>
              <a:buFontTx/>
              <a:buChar char="•"/>
            </a:pPr>
            <a:r>
              <a:rPr lang="es-ES" sz="2800" dirty="0"/>
              <a:t>Afrontamiento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31000"/>
              <a:buFontTx/>
              <a:buChar char="•"/>
            </a:pPr>
            <a:r>
              <a:rPr lang="es-ES" sz="2800" dirty="0"/>
              <a:t>Autoestima / estigma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31000"/>
              <a:buFontTx/>
              <a:buChar char="•"/>
            </a:pPr>
            <a:r>
              <a:rPr lang="es-ES" sz="2800" dirty="0"/>
              <a:t>Cumplimiento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/>
              <a:t>Conocimiento / autoconocimiento 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/>
              <a:t>Adaptación psicológica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/>
              <a:t>Adaptación social</a:t>
            </a:r>
          </a:p>
          <a:p>
            <a:pPr marL="342900" indent="-342900">
              <a:spcBef>
                <a:spcPct val="20000"/>
              </a:spcBef>
              <a:buClr>
                <a:srgbClr val="00B0F0"/>
              </a:buClr>
              <a:buSzPct val="120000"/>
              <a:buFontTx/>
              <a:buChar char="•"/>
            </a:pPr>
            <a:r>
              <a:rPr lang="es-ES" sz="2800" dirty="0"/>
              <a:t>Prevención de recaídas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Aspectos comunes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/>
              <a:t>Resultados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 smtClean="0"/>
          </a:p>
          <a:p>
            <a:pPr eaLnBrk="1" hangingPunct="1">
              <a:defRPr/>
            </a:pPr>
            <a:r>
              <a:rPr lang="es-ES" sz="2800" dirty="0" smtClean="0"/>
              <a:t>Mejores resultados</a:t>
            </a:r>
          </a:p>
          <a:p>
            <a:pPr lvl="1" eaLnBrk="1" hangingPunct="1">
              <a:defRPr/>
            </a:pPr>
            <a:r>
              <a:rPr lang="es-ES" sz="2800" dirty="0" smtClean="0"/>
              <a:t>Reducen la necesidad de medicación</a:t>
            </a:r>
          </a:p>
          <a:p>
            <a:pPr lvl="1" eaLnBrk="1" hangingPunct="1">
              <a:defRPr/>
            </a:pPr>
            <a:r>
              <a:rPr lang="es-ES" sz="2800" dirty="0" smtClean="0"/>
              <a:t>Disminuyen recaídas </a:t>
            </a:r>
          </a:p>
          <a:p>
            <a:pPr lvl="1" eaLnBrk="1" hangingPunct="1">
              <a:defRPr/>
            </a:pPr>
            <a:r>
              <a:rPr lang="es-ES" sz="2800" dirty="0" smtClean="0"/>
              <a:t>Mejoran adherencia</a:t>
            </a:r>
          </a:p>
          <a:p>
            <a:pPr lvl="1" eaLnBrk="1" hangingPunct="1">
              <a:defRPr/>
            </a:pPr>
            <a:r>
              <a:rPr lang="es-ES" sz="2800" dirty="0" smtClean="0"/>
              <a:t>Mejoran aspectos psicológicos según intervención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HAVEZ 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285720" y="3284538"/>
            <a:ext cx="1571636" cy="642942"/>
            <a:chOff x="428596" y="3429000"/>
            <a:chExt cx="1471878" cy="642942"/>
          </a:xfrm>
        </p:grpSpPr>
        <p:sp>
          <p:nvSpPr>
            <p:cNvPr id="7" name="6 CuadroTexto"/>
            <p:cNvSpPr txBox="1"/>
            <p:nvPr/>
          </p:nvSpPr>
          <p:spPr>
            <a:xfrm>
              <a:off x="428596" y="3429000"/>
              <a:ext cx="1471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b="1" dirty="0" smtClean="0"/>
                <a:t>Intervención </a:t>
              </a:r>
            </a:p>
            <a:p>
              <a:pPr algn="ctr"/>
              <a:r>
                <a:rPr lang="es-ES" sz="1600" b="1" dirty="0" smtClean="0"/>
                <a:t>Individual </a:t>
              </a:r>
              <a:r>
                <a:rPr lang="es-ES" sz="1600" dirty="0" smtClean="0"/>
                <a:t>(1-3)</a:t>
              </a:r>
              <a:endParaRPr lang="es-ES" sz="1600" dirty="0"/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428596" y="3429000"/>
              <a:ext cx="1471878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9 Grupo"/>
          <p:cNvGrpSpPr/>
          <p:nvPr/>
        </p:nvGrpSpPr>
        <p:grpSpPr>
          <a:xfrm>
            <a:off x="2143108" y="3284538"/>
            <a:ext cx="1378462" cy="642942"/>
            <a:chOff x="428596" y="3429000"/>
            <a:chExt cx="1378462" cy="642942"/>
          </a:xfrm>
        </p:grpSpPr>
        <p:sp>
          <p:nvSpPr>
            <p:cNvPr id="11" name="10 CuadroTexto"/>
            <p:cNvSpPr txBox="1"/>
            <p:nvPr/>
          </p:nvSpPr>
          <p:spPr>
            <a:xfrm>
              <a:off x="500034" y="3429000"/>
              <a:ext cx="13070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b="1" dirty="0" smtClean="0"/>
                <a:t>Intervención </a:t>
              </a:r>
            </a:p>
            <a:p>
              <a:pPr algn="ctr"/>
              <a:r>
                <a:rPr lang="es-ES" sz="1600" b="1" dirty="0" smtClean="0"/>
                <a:t>Grupal </a:t>
              </a:r>
              <a:r>
                <a:rPr lang="es-ES" sz="1600" dirty="0" smtClean="0"/>
                <a:t>(3)</a:t>
              </a:r>
              <a:endParaRPr lang="es-ES" sz="1600" dirty="0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428596" y="3429000"/>
              <a:ext cx="1357322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" name="12 Grupo"/>
          <p:cNvGrpSpPr/>
          <p:nvPr/>
        </p:nvGrpSpPr>
        <p:grpSpPr>
          <a:xfrm>
            <a:off x="4572000" y="3284538"/>
            <a:ext cx="1357322" cy="642942"/>
            <a:chOff x="428596" y="3429000"/>
            <a:chExt cx="1357322" cy="642942"/>
          </a:xfrm>
        </p:grpSpPr>
        <p:sp>
          <p:nvSpPr>
            <p:cNvPr id="14" name="13 CuadroTexto"/>
            <p:cNvSpPr txBox="1"/>
            <p:nvPr/>
          </p:nvSpPr>
          <p:spPr>
            <a:xfrm>
              <a:off x="428596" y="3429000"/>
              <a:ext cx="13070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b="1" dirty="0" smtClean="0"/>
                <a:t>Intervención </a:t>
              </a:r>
            </a:p>
            <a:p>
              <a:pPr algn="ctr"/>
              <a:r>
                <a:rPr lang="es-ES" sz="1600" b="1" dirty="0" smtClean="0"/>
                <a:t>Familiar </a:t>
              </a:r>
              <a:r>
                <a:rPr lang="es-ES" sz="1600" dirty="0" smtClean="0"/>
                <a:t>(1,3)</a:t>
              </a:r>
              <a:endParaRPr lang="es-ES" sz="1600" dirty="0"/>
            </a:p>
          </p:txBody>
        </p:sp>
        <p:sp>
          <p:nvSpPr>
            <p:cNvPr id="15" name="14 Rectángulo redondeado"/>
            <p:cNvSpPr/>
            <p:nvPr/>
          </p:nvSpPr>
          <p:spPr>
            <a:xfrm>
              <a:off x="428596" y="3429000"/>
              <a:ext cx="1357322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7000892" y="3284538"/>
            <a:ext cx="1571636" cy="642942"/>
            <a:chOff x="428596" y="3429000"/>
            <a:chExt cx="1571636" cy="642942"/>
          </a:xfrm>
        </p:grpSpPr>
        <p:sp>
          <p:nvSpPr>
            <p:cNvPr id="17" name="16 CuadroTexto"/>
            <p:cNvSpPr txBox="1"/>
            <p:nvPr/>
          </p:nvSpPr>
          <p:spPr>
            <a:xfrm>
              <a:off x="428596" y="3429000"/>
              <a:ext cx="152958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1600" b="1" dirty="0" smtClean="0"/>
                <a:t>Intervención </a:t>
              </a:r>
            </a:p>
            <a:p>
              <a:pPr algn="ctr"/>
              <a:r>
                <a:rPr lang="es-ES" sz="1600" b="1" dirty="0" smtClean="0"/>
                <a:t>Psicosocial </a:t>
              </a:r>
              <a:r>
                <a:rPr lang="es-ES" sz="1600" dirty="0" smtClean="0"/>
                <a:t>(1,4)</a:t>
              </a:r>
              <a:endParaRPr lang="es-ES" sz="1600" dirty="0"/>
            </a:p>
          </p:txBody>
        </p:sp>
        <p:sp>
          <p:nvSpPr>
            <p:cNvPr id="18" name="17 Rectángulo redondeado"/>
            <p:cNvSpPr/>
            <p:nvPr/>
          </p:nvSpPr>
          <p:spPr>
            <a:xfrm>
              <a:off x="428596" y="3429000"/>
              <a:ext cx="1571636" cy="64294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2622825" y="1674674"/>
            <a:ext cx="4330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smtClean="0"/>
              <a:t>Accesibilidad, inmediatez y continuidad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Intervención en crisis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Intervención/actitud psicoterapéutica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/>
              <a:t>Atención a la cronicidad</a:t>
            </a:r>
          </a:p>
          <a:p>
            <a:endParaRPr lang="es-ES" dirty="0"/>
          </a:p>
        </p:txBody>
      </p:sp>
      <p:grpSp>
        <p:nvGrpSpPr>
          <p:cNvPr id="10" name="22 Grupo"/>
          <p:cNvGrpSpPr/>
          <p:nvPr/>
        </p:nvGrpSpPr>
        <p:grpSpPr>
          <a:xfrm>
            <a:off x="285720" y="4357694"/>
            <a:ext cx="1500198" cy="1214446"/>
            <a:chOff x="214282" y="3643314"/>
            <a:chExt cx="1500198" cy="1214446"/>
          </a:xfrm>
        </p:grpSpPr>
        <p:sp>
          <p:nvSpPr>
            <p:cNvPr id="21" name="20 CuadroTexto"/>
            <p:cNvSpPr txBox="1"/>
            <p:nvPr/>
          </p:nvSpPr>
          <p:spPr>
            <a:xfrm>
              <a:off x="214282" y="3644900"/>
              <a:ext cx="147617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 smtClean="0"/>
                <a:t>Evaluación</a:t>
              </a:r>
            </a:p>
            <a:p>
              <a:r>
                <a:rPr lang="es-ES" sz="1400" dirty="0" smtClean="0"/>
                <a:t>Reevaluación</a:t>
              </a:r>
            </a:p>
            <a:p>
              <a:r>
                <a:rPr lang="es-ES" sz="1400" dirty="0" err="1" smtClean="0"/>
                <a:t>Farmacoterapia</a:t>
              </a:r>
              <a:endParaRPr lang="es-ES" sz="1400" dirty="0" smtClean="0"/>
            </a:p>
            <a:p>
              <a:r>
                <a:rPr lang="es-ES" sz="1400" dirty="0" smtClean="0"/>
                <a:t>Apoyo</a:t>
              </a:r>
            </a:p>
            <a:p>
              <a:r>
                <a:rPr lang="es-ES" sz="1400" dirty="0" err="1" smtClean="0"/>
                <a:t>Interv</a:t>
              </a:r>
              <a:r>
                <a:rPr lang="es-ES" sz="1400" dirty="0" smtClean="0"/>
                <a:t>. específicas</a:t>
              </a:r>
              <a:endParaRPr lang="es-ES" sz="1400" dirty="0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285720" y="3643314"/>
              <a:ext cx="1428760" cy="121444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" name="23 Grupo"/>
          <p:cNvGrpSpPr/>
          <p:nvPr/>
        </p:nvGrpSpPr>
        <p:grpSpPr>
          <a:xfrm>
            <a:off x="2071670" y="4357694"/>
            <a:ext cx="1625518" cy="928696"/>
            <a:chOff x="214282" y="2863450"/>
            <a:chExt cx="1430456" cy="1046443"/>
          </a:xfrm>
        </p:grpSpPr>
        <p:sp>
          <p:nvSpPr>
            <p:cNvPr id="25" name="24 CuadroTexto"/>
            <p:cNvSpPr txBox="1"/>
            <p:nvPr/>
          </p:nvSpPr>
          <p:spPr>
            <a:xfrm>
              <a:off x="214282" y="2863451"/>
              <a:ext cx="1430456" cy="1046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Intervención</a:t>
              </a:r>
            </a:p>
            <a:p>
              <a:r>
                <a:rPr lang="es-ES" sz="1400" dirty="0" smtClean="0"/>
                <a:t>Psicoterapéutica</a:t>
              </a:r>
            </a:p>
            <a:p>
              <a:r>
                <a:rPr lang="es-ES" sz="1400" dirty="0" smtClean="0"/>
                <a:t>Básica</a:t>
              </a:r>
              <a:endParaRPr lang="es-ES" sz="1400" dirty="0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285720" y="2863450"/>
              <a:ext cx="1248736" cy="9108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6" name="26 Grupo"/>
          <p:cNvGrpSpPr/>
          <p:nvPr/>
        </p:nvGrpSpPr>
        <p:grpSpPr>
          <a:xfrm>
            <a:off x="6643702" y="4500570"/>
            <a:ext cx="1143008" cy="523221"/>
            <a:chOff x="149187" y="5464968"/>
            <a:chExt cx="1041516" cy="741227"/>
          </a:xfrm>
        </p:grpSpPr>
        <p:sp>
          <p:nvSpPr>
            <p:cNvPr id="28" name="27 CuadroTexto"/>
            <p:cNvSpPr txBox="1"/>
            <p:nvPr/>
          </p:nvSpPr>
          <p:spPr>
            <a:xfrm>
              <a:off x="149187" y="5464969"/>
              <a:ext cx="981801" cy="741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 smtClean="0"/>
                <a:t>Continuidad</a:t>
              </a:r>
            </a:p>
            <a:p>
              <a:r>
                <a:rPr lang="es-ES" sz="1400" dirty="0"/>
                <a:t>d</a:t>
              </a:r>
              <a:r>
                <a:rPr lang="es-ES" sz="1400" dirty="0" smtClean="0"/>
                <a:t>e cuidados</a:t>
              </a:r>
              <a:endParaRPr lang="es-ES" sz="1400" dirty="0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149187" y="5464968"/>
              <a:ext cx="1041516" cy="7084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0" name="29 Grupo"/>
          <p:cNvGrpSpPr/>
          <p:nvPr/>
        </p:nvGrpSpPr>
        <p:grpSpPr>
          <a:xfrm>
            <a:off x="7786710" y="4500570"/>
            <a:ext cx="1357290" cy="714379"/>
            <a:chOff x="214282" y="3643316"/>
            <a:chExt cx="1596854" cy="1111843"/>
          </a:xfrm>
        </p:grpSpPr>
        <p:sp>
          <p:nvSpPr>
            <p:cNvPr id="31" name="30 CuadroTexto"/>
            <p:cNvSpPr txBox="1"/>
            <p:nvPr/>
          </p:nvSpPr>
          <p:spPr>
            <a:xfrm>
              <a:off x="214282" y="3643316"/>
              <a:ext cx="1596854" cy="1111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Rehabilitación</a:t>
              </a:r>
            </a:p>
            <a:p>
              <a:r>
                <a:rPr lang="es-ES" sz="1400" dirty="0" smtClean="0"/>
                <a:t>Psicosocial</a:t>
              </a:r>
              <a:endParaRPr lang="es-ES" sz="1400" dirty="0"/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214282" y="3643316"/>
              <a:ext cx="1596854" cy="7782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3" name="37 Grupo"/>
          <p:cNvGrpSpPr/>
          <p:nvPr/>
        </p:nvGrpSpPr>
        <p:grpSpPr>
          <a:xfrm>
            <a:off x="3929058" y="4500570"/>
            <a:ext cx="1143009" cy="523221"/>
            <a:chOff x="117052" y="3326213"/>
            <a:chExt cx="1041517" cy="741227"/>
          </a:xfrm>
        </p:grpSpPr>
        <p:sp>
          <p:nvSpPr>
            <p:cNvPr id="39" name="38 CuadroTexto"/>
            <p:cNvSpPr txBox="1"/>
            <p:nvPr/>
          </p:nvSpPr>
          <p:spPr>
            <a:xfrm>
              <a:off x="117052" y="3326214"/>
              <a:ext cx="977244" cy="741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 smtClean="0"/>
                <a:t>Psicoterapia</a:t>
              </a:r>
            </a:p>
            <a:p>
              <a:r>
                <a:rPr lang="es-ES" sz="1400" dirty="0" smtClean="0"/>
                <a:t>Familiar</a:t>
              </a:r>
              <a:endParaRPr lang="es-ES" sz="1400" dirty="0"/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182147" y="3326213"/>
              <a:ext cx="976422" cy="7084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40 Grupo"/>
          <p:cNvGrpSpPr/>
          <p:nvPr/>
        </p:nvGrpSpPr>
        <p:grpSpPr>
          <a:xfrm>
            <a:off x="5286380" y="4429132"/>
            <a:ext cx="1214446" cy="571505"/>
            <a:chOff x="214282" y="3643306"/>
            <a:chExt cx="1106612" cy="809630"/>
          </a:xfrm>
        </p:grpSpPr>
        <p:sp>
          <p:nvSpPr>
            <p:cNvPr id="42" name="41 CuadroTexto"/>
            <p:cNvSpPr txBox="1"/>
            <p:nvPr/>
          </p:nvSpPr>
          <p:spPr>
            <a:xfrm>
              <a:off x="214282" y="3643306"/>
              <a:ext cx="1031230" cy="741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dirty="0" smtClean="0"/>
                <a:t>Grupo </a:t>
              </a:r>
            </a:p>
            <a:p>
              <a:r>
                <a:rPr lang="es-ES" sz="1400" dirty="0" smtClean="0"/>
                <a:t>Multifamiliar</a:t>
              </a:r>
              <a:endParaRPr lang="es-ES" sz="1400" dirty="0"/>
            </a:p>
          </p:txBody>
        </p:sp>
        <p:sp>
          <p:nvSpPr>
            <p:cNvPr id="43" name="42 Rectángulo"/>
            <p:cNvSpPr/>
            <p:nvPr/>
          </p:nvSpPr>
          <p:spPr>
            <a:xfrm>
              <a:off x="279377" y="3744510"/>
              <a:ext cx="1041517" cy="7084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1" name="60 Flecha izquierda y arriba"/>
          <p:cNvSpPr/>
          <p:nvPr/>
        </p:nvSpPr>
        <p:spPr>
          <a:xfrm rot="13645479">
            <a:off x="4919276" y="3968265"/>
            <a:ext cx="566494" cy="605627"/>
          </a:xfrm>
          <a:prstGeom prst="leftUpArrow">
            <a:avLst>
              <a:gd name="adj1" fmla="val 3785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Flecha izquierda y arriba"/>
          <p:cNvSpPr/>
          <p:nvPr/>
        </p:nvSpPr>
        <p:spPr>
          <a:xfrm rot="13645479">
            <a:off x="7489457" y="3896827"/>
            <a:ext cx="566494" cy="605627"/>
          </a:xfrm>
          <a:prstGeom prst="leftUpArrow">
            <a:avLst>
              <a:gd name="adj1" fmla="val 0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s-ES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Tratamiento 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Combinado durante el Período Crítico</a:t>
            </a:r>
            <a:r>
              <a:rPr kumimoji="0" lang="es-ES" sz="4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la Psicosis</a:t>
            </a: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s-ES" b="1" dirty="0" smtClean="0"/>
              <a:t>Importancia de la psicoterapia de grupo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916113"/>
            <a:ext cx="8229600" cy="472759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ES" sz="2800" dirty="0" smtClean="0">
                <a:solidFill>
                  <a:schemeClr val="tx2"/>
                </a:solidFill>
              </a:rPr>
              <a:t>Relevancia</a:t>
            </a:r>
          </a:p>
          <a:p>
            <a:pPr lvl="1" eaLnBrk="1" hangingPunct="1">
              <a:defRPr/>
            </a:pPr>
            <a:r>
              <a:rPr lang="es-ES" sz="2400" dirty="0" smtClean="0"/>
              <a:t>Eficacia (</a:t>
            </a:r>
            <a:r>
              <a:rPr lang="es-ES" sz="2400" dirty="0" err="1" smtClean="0"/>
              <a:t>Kanas</a:t>
            </a:r>
            <a:r>
              <a:rPr lang="es-ES" sz="2400" dirty="0" smtClean="0"/>
              <a:t>, 1996)</a:t>
            </a:r>
          </a:p>
          <a:p>
            <a:pPr eaLnBrk="1" hangingPunct="1">
              <a:defRPr/>
            </a:pPr>
            <a:r>
              <a:rPr lang="es-ES" sz="2800" dirty="0" smtClean="0">
                <a:solidFill>
                  <a:schemeClr val="tx2"/>
                </a:solidFill>
              </a:rPr>
              <a:t>Eficiencia</a:t>
            </a:r>
          </a:p>
          <a:p>
            <a:pPr lvl="1" eaLnBrk="1" hangingPunct="1">
              <a:defRPr/>
            </a:pPr>
            <a:r>
              <a:rPr lang="es-ES" sz="2400" dirty="0" smtClean="0"/>
              <a:t>Uso eficiente de los recursos</a:t>
            </a:r>
          </a:p>
          <a:p>
            <a:pPr lvl="1" eaLnBrk="1" hangingPunct="1">
              <a:defRPr/>
            </a:pPr>
            <a:r>
              <a:rPr lang="es-ES" sz="2400" dirty="0" smtClean="0"/>
              <a:t>Viable, flexible y adaptable a todos los dispositivos sanitarios</a:t>
            </a:r>
          </a:p>
          <a:p>
            <a:pPr eaLnBrk="1" hangingPunct="1">
              <a:defRPr/>
            </a:pPr>
            <a:r>
              <a:rPr lang="es-ES" sz="2800" dirty="0" smtClean="0">
                <a:solidFill>
                  <a:schemeClr val="tx2"/>
                </a:solidFill>
              </a:rPr>
              <a:t>Propiedades únicas</a:t>
            </a:r>
            <a:r>
              <a:rPr lang="es-ES" sz="2800" dirty="0" smtClean="0"/>
              <a:t> (desarrollo psicológico y relaciones interpersonales)</a:t>
            </a:r>
          </a:p>
          <a:p>
            <a:pPr lvl="1">
              <a:defRPr/>
            </a:pPr>
            <a:r>
              <a:rPr lang="es-ES" sz="2400" dirty="0" smtClean="0"/>
              <a:t>Contexto</a:t>
            </a:r>
          </a:p>
          <a:p>
            <a:pPr lvl="1">
              <a:defRPr/>
            </a:pPr>
            <a:r>
              <a:rPr lang="es-ES" sz="2400" dirty="0" err="1" smtClean="0"/>
              <a:t>Mirroring</a:t>
            </a:r>
            <a:endParaRPr lang="es-ES" sz="2400" dirty="0" smtClean="0"/>
          </a:p>
          <a:p>
            <a:pPr lvl="1">
              <a:defRPr/>
            </a:pPr>
            <a:r>
              <a:rPr lang="es-ES" sz="2400" dirty="0" smtClean="0"/>
              <a:t>Factores terapéuticos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s-ES_tradnl" b="1" smtClean="0"/>
              <a:t>Modelo integrador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 rot="16200000" flipH="1">
            <a:off x="6519069" y="2705894"/>
            <a:ext cx="498475" cy="217487"/>
          </a:xfrm>
          <a:prstGeom prst="rightArrow">
            <a:avLst>
              <a:gd name="adj1" fmla="val 50000"/>
              <a:gd name="adj2" fmla="val 114631"/>
            </a:avLst>
          </a:prstGeom>
          <a:solidFill>
            <a:srgbClr val="FC012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 rot="16200000" flipH="1">
            <a:off x="6553994" y="4433094"/>
            <a:ext cx="498475" cy="217487"/>
          </a:xfrm>
          <a:prstGeom prst="rightArrow">
            <a:avLst>
              <a:gd name="adj1" fmla="val 50000"/>
              <a:gd name="adj2" fmla="val 114631"/>
            </a:avLst>
          </a:prstGeom>
          <a:solidFill>
            <a:srgbClr val="FC012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16200000" flipH="1">
            <a:off x="2235200" y="2562226"/>
            <a:ext cx="498475" cy="215900"/>
          </a:xfrm>
          <a:prstGeom prst="rightArrow">
            <a:avLst>
              <a:gd name="adj1" fmla="val 50000"/>
              <a:gd name="adj2" fmla="val 115473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09788" y="4437063"/>
            <a:ext cx="749300" cy="498475"/>
            <a:chOff x="1588" y="2836"/>
            <a:chExt cx="532" cy="314"/>
          </a:xfrm>
        </p:grpSpPr>
        <p:sp>
          <p:nvSpPr>
            <p:cNvPr id="27662" name="AutoShape 7"/>
            <p:cNvSpPr>
              <a:spLocks noChangeArrowheads="1"/>
            </p:cNvSpPr>
            <p:nvPr/>
          </p:nvSpPr>
          <p:spPr bwMode="auto">
            <a:xfrm rot="16200000" flipH="1">
              <a:off x="1508" y="2916"/>
              <a:ext cx="314" cy="154"/>
            </a:xfrm>
            <a:prstGeom prst="rightArrow">
              <a:avLst>
                <a:gd name="adj1" fmla="val 50000"/>
                <a:gd name="adj2" fmla="val 101976"/>
              </a:avLst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663" name="AutoShape 8"/>
            <p:cNvSpPr>
              <a:spLocks noChangeArrowheads="1"/>
            </p:cNvSpPr>
            <p:nvPr/>
          </p:nvSpPr>
          <p:spPr bwMode="auto">
            <a:xfrm rot="16200000" flipH="1">
              <a:off x="1886" y="2916"/>
              <a:ext cx="314" cy="154"/>
            </a:xfrm>
            <a:prstGeom prst="rightArrow">
              <a:avLst>
                <a:gd name="adj1" fmla="val 50000"/>
                <a:gd name="adj2" fmla="val 101976"/>
              </a:avLst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5257800" y="1916113"/>
            <a:ext cx="3090863" cy="361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120000"/>
              </a:lnSpc>
            </a:pPr>
            <a:r>
              <a:rPr lang="es-ES_tradnl" sz="3200" dirty="0">
                <a:solidFill>
                  <a:srgbClr val="FC0128"/>
                </a:solidFill>
              </a:rPr>
              <a:t>Estabilización</a:t>
            </a:r>
          </a:p>
          <a:p>
            <a:pPr algn="ctr" eaLnBrk="0" hangingPunct="0">
              <a:lnSpc>
                <a:spcPct val="120000"/>
              </a:lnSpc>
            </a:pPr>
            <a:endParaRPr lang="es-ES_tradnl" sz="3200" dirty="0">
              <a:solidFill>
                <a:srgbClr val="FC0128"/>
              </a:solidFill>
            </a:endParaRPr>
          </a:p>
          <a:p>
            <a:pPr algn="ctr" eaLnBrk="0" hangingPunct="0">
              <a:lnSpc>
                <a:spcPct val="120000"/>
              </a:lnSpc>
            </a:pPr>
            <a:r>
              <a:rPr lang="es-ES_tradnl" sz="3200" dirty="0" err="1"/>
              <a:t>Psicodinámico</a:t>
            </a:r>
            <a:endParaRPr lang="es-ES_tradnl" sz="3200" dirty="0"/>
          </a:p>
          <a:p>
            <a:pPr algn="ctr" eaLnBrk="0" hangingPunct="0">
              <a:lnSpc>
                <a:spcPct val="120000"/>
              </a:lnSpc>
            </a:pPr>
            <a:r>
              <a:rPr lang="es-ES_tradnl" sz="3200" dirty="0"/>
              <a:t>Interpersonal</a:t>
            </a:r>
          </a:p>
          <a:p>
            <a:pPr algn="ctr" eaLnBrk="0" hangingPunct="0">
              <a:lnSpc>
                <a:spcPct val="120000"/>
              </a:lnSpc>
            </a:pPr>
            <a:endParaRPr lang="es-ES_tradnl" sz="3200" dirty="0"/>
          </a:p>
          <a:p>
            <a:pPr algn="ctr" eaLnBrk="0" hangingPunct="0">
              <a:lnSpc>
                <a:spcPct val="125000"/>
              </a:lnSpc>
            </a:pPr>
            <a:r>
              <a:rPr lang="es-ES_tradnl" sz="3200" dirty="0"/>
              <a:t>“Allí y entonces</a:t>
            </a:r>
            <a:r>
              <a:rPr lang="es-ES_tradnl" sz="3200" dirty="0">
                <a:latin typeface="Arial Unicode MS" pitchFamily="34" charset="-128"/>
              </a:rPr>
              <a:t>”</a:t>
            </a:r>
          </a:p>
        </p:txBody>
      </p:sp>
      <p:sp>
        <p:nvSpPr>
          <p:cNvPr id="27656" name="AutoShape 11"/>
          <p:cNvSpPr>
            <a:spLocks noChangeArrowheads="1"/>
          </p:cNvSpPr>
          <p:nvPr/>
        </p:nvSpPr>
        <p:spPr bwMode="auto">
          <a:xfrm rot="10800000">
            <a:off x="3132138" y="2133600"/>
            <a:ext cx="2241550" cy="358775"/>
          </a:xfrm>
          <a:prstGeom prst="rightArrow">
            <a:avLst>
              <a:gd name="adj1" fmla="val 17704"/>
              <a:gd name="adj2" fmla="val 345595"/>
            </a:avLst>
          </a:prstGeom>
          <a:solidFill>
            <a:srgbClr val="FC012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1042988" y="1916113"/>
            <a:ext cx="2654959" cy="35368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 dirty="0">
                <a:solidFill>
                  <a:srgbClr val="00FF00"/>
                </a:solidFill>
              </a:rPr>
              <a:t>Crisis</a:t>
            </a:r>
          </a:p>
          <a:p>
            <a:pPr algn="ctr" eaLnBrk="0" hangingPunct="0"/>
            <a:endParaRPr lang="es-ES_tradnl" sz="3200" dirty="0"/>
          </a:p>
          <a:p>
            <a:pPr algn="ctr" eaLnBrk="0" hangingPunct="0"/>
            <a:r>
              <a:rPr lang="es-ES_tradnl" sz="3200" dirty="0"/>
              <a:t>Apoyo</a:t>
            </a:r>
          </a:p>
          <a:p>
            <a:pPr algn="ctr" eaLnBrk="0" hangingPunct="0"/>
            <a:r>
              <a:rPr lang="es-ES_tradnl" sz="3200" dirty="0" err="1"/>
              <a:t>Coping</a:t>
            </a:r>
            <a:endParaRPr lang="es-ES_tradnl" sz="3200" dirty="0"/>
          </a:p>
          <a:p>
            <a:pPr algn="ctr" eaLnBrk="0" hangingPunct="0"/>
            <a:r>
              <a:rPr lang="es-ES_tradnl" sz="3200" dirty="0"/>
              <a:t>Interpersonal</a:t>
            </a:r>
          </a:p>
          <a:p>
            <a:pPr algn="ctr" eaLnBrk="0" hangingPunct="0"/>
            <a:endParaRPr lang="es-ES_tradnl" sz="3200" dirty="0"/>
          </a:p>
          <a:p>
            <a:pPr algn="ctr" eaLnBrk="0" hangingPunct="0"/>
            <a:r>
              <a:rPr lang="es-ES_tradnl" sz="3200" dirty="0"/>
              <a:t>“Aquí y ahora”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48163" y="4797425"/>
            <a:ext cx="446087" cy="688975"/>
            <a:chOff x="3082" y="3007"/>
            <a:chExt cx="316" cy="434"/>
          </a:xfrm>
        </p:grpSpPr>
        <p:sp>
          <p:nvSpPr>
            <p:cNvPr id="27660" name="AutoShape 14"/>
            <p:cNvSpPr>
              <a:spLocks noChangeArrowheads="1"/>
            </p:cNvSpPr>
            <p:nvPr/>
          </p:nvSpPr>
          <p:spPr bwMode="auto">
            <a:xfrm>
              <a:off x="3082" y="3007"/>
              <a:ext cx="316" cy="181"/>
            </a:xfrm>
            <a:prstGeom prst="rightArrow">
              <a:avLst>
                <a:gd name="adj1" fmla="val 50000"/>
                <a:gd name="adj2" fmla="val 873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661" name="AutoShape 15"/>
            <p:cNvSpPr>
              <a:spLocks noChangeArrowheads="1"/>
            </p:cNvSpPr>
            <p:nvPr/>
          </p:nvSpPr>
          <p:spPr bwMode="auto">
            <a:xfrm flipH="1">
              <a:off x="3082" y="3260"/>
              <a:ext cx="316" cy="181"/>
            </a:xfrm>
            <a:prstGeom prst="rightArrow">
              <a:avLst>
                <a:gd name="adj1" fmla="val 50000"/>
                <a:gd name="adj2" fmla="val 87317"/>
              </a:avLst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7659" name="AutoShape 23"/>
          <p:cNvSpPr>
            <a:spLocks noChangeArrowheads="1"/>
          </p:cNvSpPr>
          <p:nvPr/>
        </p:nvSpPr>
        <p:spPr bwMode="auto">
          <a:xfrm rot="9135587">
            <a:off x="3051175" y="2781300"/>
            <a:ext cx="2444750" cy="358775"/>
          </a:xfrm>
          <a:prstGeom prst="rightArrow">
            <a:avLst>
              <a:gd name="adj1" fmla="val 17704"/>
              <a:gd name="adj2" fmla="val 376924"/>
            </a:avLst>
          </a:prstGeom>
          <a:solidFill>
            <a:srgbClr val="FC012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Importancia de la psicoterapia de grupo en jóvenes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3100" y="2000240"/>
            <a:ext cx="8229600" cy="4525963"/>
          </a:xfrm>
        </p:spPr>
        <p:txBody>
          <a:bodyPr/>
          <a:lstStyle/>
          <a:p>
            <a:r>
              <a:rPr lang="es-ES" sz="2800" dirty="0" smtClean="0"/>
              <a:t>Pérdida del rol social, status y confianza en las relaciones interpersonales.</a:t>
            </a:r>
          </a:p>
          <a:p>
            <a:r>
              <a:rPr lang="es-ES" sz="2800" dirty="0" smtClean="0"/>
              <a:t>Reduce el aislamiento y favorece la confianza y apoyo entre iguales (Miller &amp; Mason, 1998)</a:t>
            </a:r>
          </a:p>
          <a:p>
            <a:r>
              <a:rPr lang="es-ES" sz="2800" dirty="0" smtClean="0"/>
              <a:t>Permite hablar, resolver problemas, incorporarse a actividades acordes con la edad. Valor de las relaciones empáticas en jóvenes (</a:t>
            </a:r>
            <a:r>
              <a:rPr lang="es-ES" sz="2800" dirty="0" err="1" smtClean="0"/>
              <a:t>Woodside</a:t>
            </a:r>
            <a:r>
              <a:rPr lang="es-ES" sz="2800" dirty="0" smtClean="0"/>
              <a:t> et al, 2006)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Importancia de la psicoterapia de grupo en jóvenes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Permite clarificar dificultades emocionales, dar significado a experiencias subjetivas compartidas y establecer relaciones empáticas entre iguales (McDonald et al, 2005)</a:t>
            </a:r>
          </a:p>
          <a:p>
            <a:r>
              <a:rPr lang="es-ES" sz="2800" dirty="0" smtClean="0"/>
              <a:t>Crea un sentido de pertenencia y estimula al paciente a plantearse y alcanzar nuevos desafíos (</a:t>
            </a:r>
            <a:r>
              <a:rPr lang="es-ES" sz="2800" dirty="0" err="1" smtClean="0"/>
              <a:t>Woodhead</a:t>
            </a:r>
            <a:r>
              <a:rPr lang="es-ES" sz="2800" dirty="0" smtClean="0"/>
              <a:t>, 2008)</a:t>
            </a:r>
          </a:p>
          <a:p>
            <a:r>
              <a:rPr lang="es-ES" sz="2800" dirty="0" smtClean="0"/>
              <a:t>El grupo previene el deterioro y la aparición de discapacidad en el período crítico de la enfermedad (</a:t>
            </a:r>
            <a:r>
              <a:rPr lang="es-ES" sz="2800" dirty="0" err="1" smtClean="0"/>
              <a:t>Albinston</a:t>
            </a:r>
            <a:r>
              <a:rPr lang="es-ES" sz="2800" dirty="0" smtClean="0"/>
              <a:t> et al, 1998)</a:t>
            </a:r>
          </a:p>
          <a:p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/>
              <a:t>Introducción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 smtClean="0"/>
          </a:p>
          <a:p>
            <a:pPr eaLnBrk="1" hangingPunct="1">
              <a:defRPr/>
            </a:pPr>
            <a:r>
              <a:rPr lang="es-ES" sz="2800" dirty="0" smtClean="0"/>
              <a:t>Modelos reduccionistas vs</a:t>
            </a:r>
          </a:p>
          <a:p>
            <a:pPr eaLnBrk="1" hangingPunct="1">
              <a:defRPr/>
            </a:pPr>
            <a:r>
              <a:rPr lang="es-ES" sz="2800" dirty="0" smtClean="0"/>
              <a:t>Modelos integradores-</a:t>
            </a:r>
            <a:r>
              <a:rPr lang="es-ES" sz="2800" dirty="0" err="1" smtClean="0"/>
              <a:t>biopsicosocial</a:t>
            </a:r>
            <a:endParaRPr lang="es-ES" sz="2800" dirty="0" smtClean="0"/>
          </a:p>
          <a:p>
            <a:pPr lvl="1" eaLnBrk="1" hangingPunct="1">
              <a:defRPr/>
            </a:pPr>
            <a:r>
              <a:rPr lang="es-ES" dirty="0" smtClean="0"/>
              <a:t>Complejidad biológica y psicológica</a:t>
            </a:r>
          </a:p>
          <a:p>
            <a:pPr lvl="1" eaLnBrk="1" hangingPunct="1">
              <a:defRPr/>
            </a:pPr>
            <a:r>
              <a:rPr lang="es-ES" dirty="0" smtClean="0"/>
              <a:t>Imposibilidad de separar disfunciones biológicas de aspectos dinámicos y psicosociales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dirty="0" smtClean="0"/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El paciente puede </a:t>
            </a:r>
            <a:r>
              <a:rPr lang="es-ES" sz="2400" dirty="0" err="1" smtClean="0"/>
              <a:t>desinguralizarse</a:t>
            </a:r>
            <a:r>
              <a:rPr lang="es-ES" sz="2400" dirty="0" smtClean="0"/>
              <a:t> desde la primera crisis</a:t>
            </a:r>
          </a:p>
          <a:p>
            <a:r>
              <a:rPr lang="es-ES" sz="2400" dirty="0" smtClean="0"/>
              <a:t>Puede salir  antes del aislamiento defensivo  y del mundo psicótico</a:t>
            </a:r>
          </a:p>
          <a:p>
            <a:r>
              <a:rPr lang="es-ES" sz="2400" dirty="0" smtClean="0"/>
              <a:t>Puede pronto validar de forma consensuada  la realidad</a:t>
            </a:r>
          </a:p>
          <a:p>
            <a:r>
              <a:rPr lang="es-ES" sz="2400" dirty="0" smtClean="0"/>
              <a:t>El paciente puede así aceptar más precozmente sus trastornos psicopatológicos y sus dificultades personales y biográficas </a:t>
            </a:r>
          </a:p>
          <a:p>
            <a:r>
              <a:rPr lang="es-ES" sz="2400" dirty="0" smtClean="0"/>
              <a:t>Establece más rápidamente relaciones terapéuticas</a:t>
            </a:r>
          </a:p>
          <a:p>
            <a:r>
              <a:rPr lang="es-ES" sz="2400" dirty="0" smtClean="0"/>
              <a:t>El paciente tiene además un grupo de referencia</a:t>
            </a:r>
            <a:endParaRPr lang="es-ES" sz="2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Importancia de la psicoterapia de grupo en jóvenes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5000" b="1" dirty="0">
                <a:solidFill>
                  <a:schemeClr val="tx2"/>
                </a:solidFill>
                <a:latin typeface="+mj-lt"/>
              </a:rPr>
              <a:t>GAF</a:t>
            </a:r>
            <a:endParaRPr lang="es-ES" sz="50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685800" y="1981200"/>
          <a:ext cx="7772400" cy="4114800"/>
        </p:xfrm>
        <a:graphic>
          <a:graphicData uri="http://schemas.openxmlformats.org/presentationml/2006/ole">
            <p:oleObj spid="_x0000_s1026" name="Gráfico" r:id="rId3" imgW="7772574" imgH="4114974" progId="MSGraph.Chart.8">
              <p:embed followColorScheme="full"/>
            </p:oleObj>
          </a:graphicData>
        </a:graphic>
      </p:graphicFrame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447800" y="3505200"/>
            <a:ext cx="784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400" b="1">
                <a:latin typeface="Times New Roman" pitchFamily="18" charset="0"/>
              </a:rPr>
              <a:t>U=61,5</a:t>
            </a:r>
          </a:p>
          <a:p>
            <a:r>
              <a:rPr lang="es-ES_tradnl" sz="1400" b="1">
                <a:latin typeface="Times New Roman" pitchFamily="18" charset="0"/>
              </a:rPr>
              <a:t>p=0.032</a:t>
            </a:r>
            <a:endParaRPr lang="es-ES" sz="1400" b="1">
              <a:latin typeface="Times New Roman" pitchFamily="18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391400" y="3581400"/>
            <a:ext cx="784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_tradnl" sz="1400" b="1">
                <a:latin typeface="Times New Roman" pitchFamily="18" charset="0"/>
              </a:rPr>
              <a:t>U=24,5</a:t>
            </a:r>
          </a:p>
          <a:p>
            <a:pPr algn="ctr"/>
            <a:r>
              <a:rPr lang="es-ES_tradnl" sz="1400" b="1">
                <a:latin typeface="Times New Roman" pitchFamily="18" charset="0"/>
              </a:rPr>
              <a:t>p=0.000</a:t>
            </a:r>
            <a:endParaRPr lang="es-ES" sz="1400" b="1">
              <a:latin typeface="Times New Roman" pitchFamily="18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948488" y="2276475"/>
            <a:ext cx="431800" cy="2736850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5800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4400" b="1" dirty="0">
                <a:solidFill>
                  <a:schemeClr val="tx2"/>
                </a:solidFill>
                <a:latin typeface="+mj-lt"/>
              </a:rPr>
              <a:t>Anclaje y objetivos vitales</a:t>
            </a:r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685800" y="1981200"/>
          <a:ext cx="7772400" cy="4114800"/>
        </p:xfrm>
        <a:graphic>
          <a:graphicData uri="http://schemas.openxmlformats.org/presentationml/2006/ole">
            <p:oleObj spid="_x0000_s3074" name="Gráfico" r:id="rId3" imgW="7772574" imgH="4114974" progId="MSGraph.Chart.8">
              <p:embed followColorScheme="full"/>
            </p:oleObj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934200" y="57150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>
                <a:latin typeface="Times New Roman" pitchFamily="18" charset="0"/>
                <a:sym typeface="Symbol" pitchFamily="18" charset="2"/>
              </a:rPr>
              <a:t></a:t>
            </a:r>
            <a:r>
              <a:rPr lang="es-ES_tradnl" sz="2400" baseline="30000">
                <a:latin typeface="Times New Roman" pitchFamily="18" charset="0"/>
                <a:sym typeface="Symbol" pitchFamily="18" charset="2"/>
              </a:rPr>
              <a:t>2</a:t>
            </a:r>
            <a:r>
              <a:rPr lang="es-ES_tradnl" sz="2400">
                <a:latin typeface="Times New Roman" pitchFamily="18" charset="0"/>
              </a:rPr>
              <a:t>=16,975; gl=3 ;p=0,002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6858000" y="5715000"/>
            <a:ext cx="1981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b="1" dirty="0" smtClean="0"/>
              <a:t>Factores </a:t>
            </a:r>
            <a:r>
              <a:rPr lang="es-ES_tradnl" b="1" dirty="0" err="1" smtClean="0"/>
              <a:t>facilitantes</a:t>
            </a:r>
            <a:endParaRPr lang="es-ES" b="1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200024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dirty="0" smtClean="0"/>
              <a:t>Facilita  a los pacientes un contexto realista y específico de referencia</a:t>
            </a:r>
          </a:p>
          <a:p>
            <a:pPr eaLnBrk="1" hangingPunct="1">
              <a:defRPr/>
            </a:pPr>
            <a:r>
              <a:rPr lang="es-ES_tradnl" sz="2800" dirty="0" smtClean="0"/>
              <a:t>Facilita las relaciones del paciente con el equipo terapéutico</a:t>
            </a:r>
          </a:p>
          <a:p>
            <a:pPr eaLnBrk="1" hangingPunct="1">
              <a:defRPr/>
            </a:pPr>
            <a:r>
              <a:rPr lang="es-ES_tradnl" sz="2800" dirty="0" smtClean="0"/>
              <a:t>Facilita un mejor conocimiento y autoconocimiento</a:t>
            </a:r>
          </a:p>
          <a:p>
            <a:pPr eaLnBrk="1" hangingPunct="1">
              <a:defRPr/>
            </a:pPr>
            <a:r>
              <a:rPr lang="es-ES_tradnl" sz="2800" dirty="0" smtClean="0"/>
              <a:t>Facilita y acelera </a:t>
            </a:r>
            <a:r>
              <a:rPr lang="es-ES_tradnl" dirty="0" smtClean="0"/>
              <a:t>el proceso terapéutico</a:t>
            </a:r>
          </a:p>
          <a:p>
            <a:pPr eaLnBrk="1" hangingPunct="1">
              <a:defRPr/>
            </a:pPr>
            <a:endParaRPr lang="es-ES" dirty="0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429256" y="6000768"/>
            <a:ext cx="3044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b="1" i="1" dirty="0" err="1">
                <a:solidFill>
                  <a:schemeClr val="tx2"/>
                </a:solidFill>
                <a:latin typeface="Times New Roman" pitchFamily="18" charset="0"/>
              </a:rPr>
              <a:t>Gzlez</a:t>
            </a:r>
            <a:r>
              <a:rPr lang="es-ES" sz="1600" b="1" i="1" dirty="0">
                <a:solidFill>
                  <a:schemeClr val="tx2"/>
                </a:solidFill>
                <a:latin typeface="Times New Roman" pitchFamily="18" charset="0"/>
              </a:rPr>
              <a:t> de Chávez y Gª-</a:t>
            </a:r>
            <a:r>
              <a:rPr lang="es-ES" sz="1600" b="1" i="1" dirty="0" err="1">
                <a:solidFill>
                  <a:schemeClr val="tx2"/>
                </a:solidFill>
                <a:latin typeface="Times New Roman" pitchFamily="18" charset="0"/>
              </a:rPr>
              <a:t>Ordás</a:t>
            </a:r>
            <a:r>
              <a:rPr lang="es-ES" sz="1600" b="1" i="1" dirty="0">
                <a:solidFill>
                  <a:schemeClr val="tx2"/>
                </a:solidFill>
                <a:latin typeface="Times New Roman" pitchFamily="18" charset="0"/>
              </a:rPr>
              <a:t>, 1992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s-ES" b="1" dirty="0" smtClean="0"/>
              <a:t>Combinado la terapia grupal con intervenciones….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 smtClean="0"/>
          </a:p>
          <a:p>
            <a:pPr eaLnBrk="1" hangingPunct="1">
              <a:defRPr/>
            </a:pPr>
            <a:r>
              <a:rPr lang="es-ES" sz="3200" dirty="0" smtClean="0"/>
              <a:t>Individuales</a:t>
            </a:r>
          </a:p>
          <a:p>
            <a:pPr eaLnBrk="1" hangingPunct="1">
              <a:defRPr/>
            </a:pPr>
            <a:endParaRPr lang="es-ES" sz="3200" dirty="0" smtClean="0"/>
          </a:p>
          <a:p>
            <a:pPr eaLnBrk="1" hangingPunct="1">
              <a:defRPr/>
            </a:pPr>
            <a:r>
              <a:rPr lang="es-ES" sz="3200" dirty="0" smtClean="0"/>
              <a:t>Familiares</a:t>
            </a:r>
          </a:p>
          <a:p>
            <a:pPr eaLnBrk="1" hangingPunct="1">
              <a:defRPr/>
            </a:pPr>
            <a:endParaRPr lang="es-ES" sz="3200" dirty="0" smtClean="0"/>
          </a:p>
          <a:p>
            <a:pPr eaLnBrk="1" hangingPunct="1">
              <a:defRPr/>
            </a:pPr>
            <a:r>
              <a:rPr lang="es-ES" sz="3200" dirty="0" smtClean="0"/>
              <a:t>Psicofarmacológicas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/>
              <a:t>Intervenciones individuales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928802"/>
            <a:ext cx="8229600" cy="475775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2800" dirty="0" smtClean="0"/>
              <a:t>Selección y preparación (semanales)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dirty="0" smtClean="0"/>
              <a:t>Fases </a:t>
            </a:r>
            <a:r>
              <a:rPr lang="es-ES" sz="2800" dirty="0" err="1" smtClean="0"/>
              <a:t>iniciales</a:t>
            </a:r>
            <a:endParaRPr lang="es-E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800" dirty="0" smtClean="0"/>
              <a:t>Reforzar alianza terapéutica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800" dirty="0" smtClean="0"/>
              <a:t>Clarificación, apoyo, empatía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800" dirty="0" smtClean="0"/>
              <a:t>Definir objetivos y plan terapéutico (clarificar, reafirmar, educar)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dirty="0" smtClean="0"/>
              <a:t>Proceso terapéutico, sesiones individuales asimétricas (situaciones de crisis, mayor trabajo psicológico)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2800" dirty="0" smtClean="0"/>
              <a:t>Terminación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41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b="1" dirty="0" smtClean="0"/>
              <a:t>Intervenciones familiares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85736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dirty="0" err="1" smtClean="0"/>
              <a:t>Psicoeducación</a:t>
            </a:r>
            <a:endParaRPr lang="es-ES" sz="2800" dirty="0" smtClean="0"/>
          </a:p>
          <a:p>
            <a:pPr eaLnBrk="1" hangingPunct="1">
              <a:defRPr/>
            </a:pPr>
            <a:r>
              <a:rPr lang="es-ES" sz="2800" dirty="0" smtClean="0"/>
              <a:t>Información: justificación del programa, adaptación en el tiempo a las necesidades, explicación sobre las etapas de recuperación</a:t>
            </a:r>
          </a:p>
          <a:p>
            <a:pPr eaLnBrk="1" hangingPunct="1">
              <a:defRPr/>
            </a:pPr>
            <a:r>
              <a:rPr lang="es-ES" sz="2800" dirty="0" smtClean="0"/>
              <a:t>Participación activa durante el proceso</a:t>
            </a:r>
          </a:p>
          <a:p>
            <a:pPr eaLnBrk="1" hangingPunct="1">
              <a:defRPr/>
            </a:pPr>
            <a:r>
              <a:rPr lang="es-ES" sz="2800" dirty="0" smtClean="0"/>
              <a:t>El grupo como factor de “reconstrucción familiar”</a:t>
            </a:r>
          </a:p>
          <a:p>
            <a:pPr eaLnBrk="1" hangingPunct="1">
              <a:defRPr/>
            </a:pPr>
            <a:r>
              <a:rPr lang="es-ES" sz="2800" dirty="0" smtClean="0"/>
              <a:t>Intervenciones específicas (</a:t>
            </a:r>
            <a:r>
              <a:rPr lang="es-ES" sz="2800" dirty="0" err="1" smtClean="0"/>
              <a:t>p.e.</a:t>
            </a:r>
            <a:r>
              <a:rPr lang="es-ES" sz="2800" dirty="0" smtClean="0"/>
              <a:t> inicio de la </a:t>
            </a:r>
            <a:r>
              <a:rPr lang="es-ES" sz="2800" dirty="0" err="1" smtClean="0"/>
              <a:t>psicois</a:t>
            </a:r>
            <a:r>
              <a:rPr lang="es-ES" sz="2800" dirty="0" smtClean="0"/>
              <a:t> asociada a conflictos familiares)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14346" y="341313"/>
            <a:ext cx="8543925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s-ES" b="1" kern="1200" dirty="0"/>
              <a:t>Psicoterapia/psicofármacos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73100" y="1714488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66FF33"/>
              </a:buClr>
            </a:pPr>
            <a:r>
              <a:rPr lang="es-ES" sz="2800" b="1" dirty="0" smtClean="0">
                <a:solidFill>
                  <a:srgbClr val="00FF00"/>
                </a:solidFill>
              </a:rPr>
              <a:t>PSICOFÁRMACOS</a:t>
            </a:r>
          </a:p>
          <a:p>
            <a:pPr lvl="1" eaLnBrk="1" hangingPunct="1"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Alivio rápido de experiencias desagradables: angustia, pánico, miedo, insomnio, alucinaciones</a:t>
            </a:r>
          </a:p>
          <a:p>
            <a:pPr lvl="1" eaLnBrk="1" hangingPunct="1"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Ayuda a concentrarse, focalizar la </a:t>
            </a:r>
            <a:r>
              <a:rPr lang="es-ES_tradnl" sz="2800" dirty="0" err="1" smtClean="0"/>
              <a:t>aención</a:t>
            </a:r>
            <a:endParaRPr lang="es-ES_tradnl" sz="2800" dirty="0" smtClean="0"/>
          </a:p>
          <a:p>
            <a:pPr lvl="1" eaLnBrk="1" hangingPunct="1"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Filtrar estímulos, pensar mejor</a:t>
            </a:r>
          </a:p>
          <a:p>
            <a:pPr lvl="1" eaLnBrk="1" hangingPunct="1"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Evita distorsiones subjetivas en la percepción de la realidad</a:t>
            </a:r>
          </a:p>
          <a:p>
            <a:pPr lvl="1" eaLnBrk="1" hangingPunct="1"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Permite tranquilidad y distancia  para afrontar  las  dificultades y experiencias que vive</a:t>
            </a:r>
          </a:p>
          <a:p>
            <a:pPr lvl="1" eaLnBrk="1" hangingPunct="1">
              <a:lnSpc>
                <a:spcPct val="120000"/>
              </a:lnSpc>
              <a:buClr>
                <a:srgbClr val="00FF00"/>
              </a:buClr>
              <a:buSzPct val="110000"/>
              <a:buFont typeface="Wingdings" pitchFamily="2" charset="2"/>
              <a:buChar char="§"/>
            </a:pPr>
            <a:endParaRPr lang="es-ES_tradnl" sz="2600" dirty="0" smtClean="0"/>
          </a:p>
          <a:p>
            <a:pPr lvl="1" eaLnBrk="1" hangingPunct="1"/>
            <a:endParaRPr lang="es-E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341313"/>
            <a:ext cx="713105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r" eaLnBrk="1" fontAlgn="auto" hangingPunct="1">
              <a:spcAft>
                <a:spcPts val="0"/>
              </a:spcAft>
              <a:defRPr/>
            </a:pPr>
            <a:r>
              <a:rPr lang="es-ES" b="1" kern="1200" dirty="0"/>
              <a:t>Psicoterapia/psicofármacos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pPr eaLnBrk="1" hangingPunct="1">
              <a:buClr>
                <a:srgbClr val="7030A0"/>
              </a:buClr>
            </a:pPr>
            <a:r>
              <a:rPr lang="es-ES" sz="2800" b="1" dirty="0" smtClean="0">
                <a:solidFill>
                  <a:srgbClr val="7030A0"/>
                </a:solidFill>
              </a:rPr>
              <a:t>PSICOTERAPIA</a:t>
            </a:r>
          </a:p>
          <a:p>
            <a:pPr lvl="1" eaLnBrk="1" hangingPunct="1">
              <a:buClr>
                <a:srgbClr val="7030A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Ayuda a comunicar y revelar las experiencias  psicóticas</a:t>
            </a:r>
          </a:p>
          <a:p>
            <a:pPr lvl="1" eaLnBrk="1" hangingPunct="1">
              <a:buClr>
                <a:srgbClr val="7030A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 A </a:t>
            </a:r>
            <a:r>
              <a:rPr lang="es-ES_tradnl" sz="2800" dirty="0" err="1" smtClean="0"/>
              <a:t>desingularizarse</a:t>
            </a:r>
            <a:r>
              <a:rPr lang="es-ES_tradnl" sz="2800" dirty="0" smtClean="0"/>
              <a:t> y aceptarse</a:t>
            </a:r>
          </a:p>
          <a:p>
            <a:pPr lvl="1" eaLnBrk="1" hangingPunct="1">
              <a:buClr>
                <a:srgbClr val="7030A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Ayuda a contrastar la realidad y salir del  egocentrismo perceptivo</a:t>
            </a:r>
          </a:p>
          <a:p>
            <a:pPr lvl="1" eaLnBrk="1" hangingPunct="1">
              <a:buClr>
                <a:srgbClr val="7030A0"/>
              </a:buClr>
              <a:buSzPct val="110000"/>
              <a:buFont typeface="Wingdings" pitchFamily="2" charset="2"/>
              <a:buChar char="§"/>
            </a:pPr>
            <a:r>
              <a:rPr lang="es-ES_tradnl" sz="2800" dirty="0" smtClean="0"/>
              <a:t> A socializarse y a tener esperanza, seguridad y confianza</a:t>
            </a: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341313"/>
            <a:ext cx="6988175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r" eaLnBrk="1" fontAlgn="auto" hangingPunct="1">
              <a:spcAft>
                <a:spcPts val="0"/>
              </a:spcAft>
              <a:defRPr/>
            </a:pPr>
            <a:r>
              <a:rPr lang="es-ES" b="1" kern="1200" dirty="0"/>
              <a:t>Psicoterapia/psicofármacos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73100" y="1714488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7030A0"/>
              </a:buClr>
            </a:pPr>
            <a:r>
              <a:rPr lang="es-ES" sz="2800" b="1" dirty="0" smtClean="0">
                <a:solidFill>
                  <a:srgbClr val="7030A0"/>
                </a:solidFill>
              </a:rPr>
              <a:t>PSICOTERAPIA</a:t>
            </a:r>
          </a:p>
          <a:p>
            <a:pPr marL="722313" indent="-192088" eaLnBrk="1" hangingPunct="1">
              <a:buClr>
                <a:srgbClr val="7030A0"/>
              </a:buClr>
              <a:buSzTx/>
              <a:buFont typeface="Wingdings" pitchFamily="2" charset="2"/>
              <a:buChar char="§"/>
            </a:pPr>
            <a:r>
              <a:rPr lang="es-ES_tradnl" sz="2800" dirty="0" smtClean="0"/>
              <a:t>Conocer el TM y comprenderse a sí mismo</a:t>
            </a:r>
          </a:p>
          <a:p>
            <a:pPr marL="722313" indent="-192088" eaLnBrk="1" hangingPunct="1">
              <a:buClr>
                <a:srgbClr val="7030A0"/>
              </a:buClr>
              <a:buSzTx/>
              <a:buFont typeface="Wingdings" pitchFamily="2" charset="2"/>
              <a:buChar char="§"/>
            </a:pPr>
            <a:r>
              <a:rPr lang="es-ES_tradnl" sz="2800" dirty="0" smtClean="0"/>
              <a:t>Entender y afrontar las dificultades familiares e  interpersonales</a:t>
            </a:r>
          </a:p>
          <a:p>
            <a:pPr marL="722313" indent="-192088" eaLnBrk="1" hangingPunct="1">
              <a:buClr>
                <a:srgbClr val="7030A0"/>
              </a:buClr>
              <a:buSzTx/>
              <a:buFont typeface="Wingdings" pitchFamily="2" charset="2"/>
              <a:buChar char="§"/>
            </a:pPr>
            <a:r>
              <a:rPr lang="es-ES_tradnl" sz="2800" dirty="0" smtClean="0"/>
              <a:t>Conocer las propias vulnerabilidades e intentar corregirlas</a:t>
            </a:r>
          </a:p>
          <a:p>
            <a:pPr marL="722313" indent="-192088" eaLnBrk="1" hangingPunct="1">
              <a:buClr>
                <a:srgbClr val="7030A0"/>
              </a:buClr>
              <a:buSzTx/>
              <a:buFont typeface="Wingdings" pitchFamily="2" charset="2"/>
              <a:buChar char="§"/>
            </a:pPr>
            <a:r>
              <a:rPr lang="es-ES_tradnl" sz="2800" dirty="0" smtClean="0"/>
              <a:t>Desarrollar las capacidades propias y logro de objetivos</a:t>
            </a:r>
          </a:p>
          <a:p>
            <a:pPr marL="722313" indent="-192088" eaLnBrk="1" hangingPunct="1">
              <a:buClr>
                <a:srgbClr val="7030A0"/>
              </a:buClr>
              <a:buSzTx/>
              <a:buFont typeface="Wingdings" pitchFamily="2" charset="2"/>
              <a:buChar char="§"/>
            </a:pPr>
            <a:r>
              <a:rPr lang="es-ES_tradnl" sz="2800" dirty="0" smtClean="0"/>
              <a:t>Mayor control sobre la propia vida y prevención de recaídas</a:t>
            </a:r>
          </a:p>
          <a:p>
            <a:pPr marL="533400" lvl="1" indent="0" eaLnBrk="1" hangingPunct="1">
              <a:lnSpc>
                <a:spcPct val="140000"/>
              </a:lnSpc>
              <a:buClr>
                <a:srgbClr val="00FF00"/>
              </a:buClr>
              <a:buSzTx/>
              <a:buFont typeface="Wingdings" pitchFamily="2" charset="2"/>
              <a:buNone/>
            </a:pPr>
            <a:endParaRPr lang="es-ES_tradnl" dirty="0" smtClean="0">
              <a:solidFill>
                <a:schemeClr val="bg1"/>
              </a:solidFill>
            </a:endParaRPr>
          </a:p>
          <a:p>
            <a:pPr eaLnBrk="1" hangingPunct="1">
              <a:buClr>
                <a:srgbClr val="00FF00"/>
              </a:buClr>
              <a:buSzTx/>
              <a:buFont typeface="Wingdings" pitchFamily="2" charset="2"/>
              <a:buChar char="§"/>
            </a:pPr>
            <a:endParaRPr lang="es-ES_tradnl" sz="2800" dirty="0" smtClean="0"/>
          </a:p>
          <a:p>
            <a:pPr marL="533400" lvl="1" indent="0" eaLnBrk="1" hangingPunct="1"/>
            <a:endParaRPr lang="es-E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Psicoterapia y medicación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525963"/>
          </a:xfrm>
        </p:spPr>
        <p:txBody>
          <a:bodyPr/>
          <a:lstStyle/>
          <a:p>
            <a:r>
              <a:rPr lang="es-ES" sz="2800" dirty="0" smtClean="0"/>
              <a:t>Limitaciones del abordaje farmacológico:</a:t>
            </a:r>
          </a:p>
          <a:p>
            <a:pPr lvl="1"/>
            <a:r>
              <a:rPr lang="es-ES" sz="2800" dirty="0" smtClean="0"/>
              <a:t>10-60% de los pacientes experimentan </a:t>
            </a:r>
            <a:r>
              <a:rPr lang="es-ES" sz="2800" b="1" dirty="0" smtClean="0"/>
              <a:t>síntomas psicóticos resistentes </a:t>
            </a:r>
            <a:r>
              <a:rPr lang="es-ES" sz="2800" dirty="0" smtClean="0"/>
              <a:t>a la medicación</a:t>
            </a:r>
          </a:p>
          <a:p>
            <a:pPr lvl="1"/>
            <a:r>
              <a:rPr lang="es-ES" sz="2800" dirty="0" smtClean="0"/>
              <a:t>La </a:t>
            </a:r>
            <a:r>
              <a:rPr lang="es-ES" sz="2800" b="1" dirty="0" smtClean="0"/>
              <a:t>adherencia</a:t>
            </a:r>
            <a:r>
              <a:rPr lang="es-ES" sz="2800" dirty="0" smtClean="0"/>
              <a:t> al tratamiento </a:t>
            </a:r>
            <a:r>
              <a:rPr lang="es-ES" sz="2800" dirty="0" err="1" smtClean="0"/>
              <a:t>antipsicótico</a:t>
            </a:r>
            <a:r>
              <a:rPr lang="es-ES" sz="2800" dirty="0" smtClean="0"/>
              <a:t> es baja: altas tasas de recaídas y </a:t>
            </a:r>
            <a:r>
              <a:rPr lang="es-ES" sz="2800" dirty="0" err="1" smtClean="0"/>
              <a:t>rehospitalizaciones</a:t>
            </a:r>
            <a:endParaRPr lang="es-ES" sz="2800" dirty="0" smtClean="0"/>
          </a:p>
          <a:p>
            <a:pPr lvl="1"/>
            <a:r>
              <a:rPr lang="es-ES" sz="2800" dirty="0" smtClean="0"/>
              <a:t> Escasa mejoría en el </a:t>
            </a:r>
            <a:r>
              <a:rPr lang="es-ES" sz="2800" b="1" dirty="0" smtClean="0"/>
              <a:t>funcionamiento psicosocial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214282" y="3000372"/>
            <a:ext cx="3886200" cy="1928826"/>
          </a:xfrm>
          <a:ln>
            <a:solidFill>
              <a:srgbClr val="00FF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endParaRPr lang="es-ES_tradnl" sz="2400" b="1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00FF00"/>
                </a:solidFill>
              </a:rPr>
              <a:t>PSICOFARMACOLOGÍA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Disminución de la ansiedad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Tranquilidad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5429256" y="2428868"/>
            <a:ext cx="3505200" cy="2786082"/>
          </a:xfrm>
          <a:noFill/>
          <a:ln>
            <a:solidFill>
              <a:srgbClr val="7030A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Char char="Ø"/>
              <a:defRPr/>
            </a:pPr>
            <a:endParaRPr lang="es-ES_tradnl" sz="2400" b="1" dirty="0" smtClean="0">
              <a:solidFill>
                <a:srgbClr val="FFFFCC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7030A0"/>
                </a:solidFill>
                <a:latin typeface="Times New Roman" pitchFamily="18" charset="0"/>
              </a:rPr>
              <a:t>PSICOTERAPIA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Facilita la accesibilidad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Distancia de las experiencias psicóticas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Permite verbalizarlas y comunicarla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endParaRPr lang="es-ES_tradnl" sz="2400" dirty="0" smtClean="0"/>
          </a:p>
        </p:txBody>
      </p:sp>
      <p:sp>
        <p:nvSpPr>
          <p:cNvPr id="15365" name="AutoShape 7"/>
          <p:cNvSpPr>
            <a:spLocks noChangeArrowheads="1"/>
          </p:cNvSpPr>
          <p:nvPr/>
        </p:nvSpPr>
        <p:spPr bwMode="auto">
          <a:xfrm>
            <a:off x="4267200" y="36576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4282" y="341313"/>
            <a:ext cx="6988175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Psicoterapia/psicofármacos</a:t>
            </a:r>
            <a:endParaRPr kumimoji="0" lang="es-ES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2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2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5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5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5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5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build="p" animBg="1"/>
      <p:bldP spid="95238" grpId="0" build="p" animBg="1"/>
      <p:bldP spid="1536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214282" y="2428868"/>
            <a:ext cx="3810000" cy="2928958"/>
          </a:xfrm>
          <a:ln>
            <a:solidFill>
              <a:srgbClr val="00FF0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endParaRPr lang="es-ES_tradnl" sz="2400" b="1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00FF00"/>
                </a:solidFill>
              </a:rPr>
              <a:t>PSICOFARMACOLOGÍA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Filtra estímulos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Facilita la atención y  el funcionamiento cognitivo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Funciones psicológicas necesarias en PT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5286380" y="2000240"/>
            <a:ext cx="3429024" cy="3786214"/>
          </a:xfrm>
          <a:ln>
            <a:solidFill>
              <a:srgbClr val="7030A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Char char="Ø"/>
              <a:defRPr/>
            </a:pPr>
            <a:endParaRPr lang="es-ES_tradnl" sz="2000" b="1" dirty="0" smtClean="0">
              <a:solidFill>
                <a:srgbClr val="FFFFCC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7030A0"/>
                </a:solidFill>
              </a:rPr>
              <a:t>PSICOTERAPIA</a:t>
            </a:r>
            <a:endParaRPr lang="es-ES_tradnl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Reduce  la distracción 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Mejora las habilidades verbales 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Mejora funciones cognitivas (memoria, atención, concentración,..)</a:t>
            </a:r>
          </a:p>
        </p:txBody>
      </p:sp>
      <p:sp>
        <p:nvSpPr>
          <p:cNvPr id="16389" name="AutoShape 7"/>
          <p:cNvSpPr>
            <a:spLocks noChangeArrowheads="1"/>
          </p:cNvSpPr>
          <p:nvPr/>
        </p:nvSpPr>
        <p:spPr bwMode="auto">
          <a:xfrm>
            <a:off x="4143372" y="3643314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341313"/>
            <a:ext cx="6988175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Psicoterapia/psicofármacos</a:t>
            </a:r>
            <a:endParaRPr kumimoji="0" lang="es-ES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6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6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6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6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6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build="p" animBg="1"/>
      <p:bldP spid="96262" grpId="0" build="p" animBg="1"/>
      <p:bldP spid="1638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5286380" y="2143116"/>
            <a:ext cx="3657600" cy="3643338"/>
          </a:xfrm>
          <a:ln>
            <a:solidFill>
              <a:srgbClr val="7030A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Char char="Ø"/>
              <a:defRPr/>
            </a:pPr>
            <a:endParaRPr lang="es-ES_tradnl" sz="2000" b="1" dirty="0" smtClean="0">
              <a:solidFill>
                <a:srgbClr val="FFFFCC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7030A0"/>
                </a:solidFill>
              </a:rPr>
              <a:t>PSICOTERAPIA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Aceptación, mejora expectativas y disminuye el estigma 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Estabilidad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Optimismo y confianza</a:t>
            </a:r>
          </a:p>
          <a:p>
            <a:pPr eaLnBrk="1" hangingPunct="1">
              <a:lnSpc>
                <a:spcPct val="110000"/>
              </a:lnSpc>
              <a:buClr>
                <a:srgbClr val="7030A0"/>
              </a:buClr>
              <a:buFont typeface="Wingdings" pitchFamily="2" charset="2"/>
              <a:buChar char="§"/>
              <a:defRPr/>
            </a:pPr>
            <a:r>
              <a:rPr lang="es-ES_tradnl" sz="2400" dirty="0" smtClean="0"/>
              <a:t>Afrontamiento e </a:t>
            </a:r>
            <a:r>
              <a:rPr lang="es-ES_tradnl" sz="2400" dirty="0" err="1" smtClean="0"/>
              <a:t>insight</a:t>
            </a:r>
            <a:endParaRPr lang="es-ES_tradnl" sz="2400" dirty="0" smtClean="0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14282" y="2714620"/>
            <a:ext cx="3810000" cy="2271722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§"/>
              <a:defRPr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00FF00"/>
                </a:solidFill>
              </a:rPr>
              <a:t>PSICOFARMACOLOGÍA</a:t>
            </a:r>
            <a:endParaRPr lang="es-ES_tradnl" sz="2400" b="1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Reduce síntomas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Ayuda a salir del mundo psicótico</a:t>
            </a:r>
            <a:endParaRPr lang="es-ES_tradnl" sz="2400" dirty="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4143372" y="3643314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341313"/>
            <a:ext cx="6988175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Psicoterapia/psicofármacos</a:t>
            </a:r>
            <a:endParaRPr kumimoji="0" lang="es-ES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7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7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7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72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7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 build="p" animBg="1"/>
      <p:bldP spid="97285" grpId="0" animBg="1"/>
      <p:bldP spid="174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214282" y="2786058"/>
            <a:ext cx="3733800" cy="2209808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§"/>
              <a:defRPr/>
            </a:pPr>
            <a:endParaRPr lang="es-ES_tradnl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None/>
              <a:defRPr/>
            </a:pPr>
            <a:r>
              <a:rPr lang="es-ES_tradnl" sz="2400" b="1" dirty="0">
                <a:solidFill>
                  <a:srgbClr val="00FF00"/>
                </a:solidFill>
              </a:rPr>
              <a:t>PSICOFARMACOLOGÍA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Disminuye la ansiedad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Tranquilidad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FF0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Alivio de síntomas</a:t>
            </a:r>
            <a:endParaRPr lang="es-ES_tradnl" sz="2400" dirty="0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5143504" y="1571612"/>
            <a:ext cx="3657600" cy="4572032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66"/>
              </a:buClr>
              <a:buSzPct val="65000"/>
              <a:buFont typeface="Wingdings" pitchFamily="2" charset="2"/>
              <a:buChar char="Ø"/>
              <a:defRPr/>
            </a:pPr>
            <a:endParaRPr lang="es-ES_tradnl" sz="20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rgbClr val="FFFF66"/>
              </a:buClr>
              <a:buSzPct val="65000"/>
              <a:buFont typeface="Wingdings" pitchFamily="2" charset="2"/>
              <a:buNone/>
              <a:defRPr/>
            </a:pPr>
            <a:r>
              <a:rPr lang="es-ES_tradnl" sz="2400" b="1" dirty="0" smtClean="0">
                <a:solidFill>
                  <a:srgbClr val="7030A0"/>
                </a:solidFill>
              </a:rPr>
              <a:t>PSICOTERAPIA</a:t>
            </a:r>
            <a:endParaRPr lang="es-ES_tradnl" sz="2400" b="1" dirty="0">
              <a:solidFill>
                <a:srgbClr val="7030A0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7030A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Pasividad</a:t>
            </a:r>
            <a:endParaRPr lang="es-ES_tradnl" sz="2400" dirty="0"/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7030A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Desmotivación para la reflexión, </a:t>
            </a:r>
            <a:r>
              <a:rPr lang="es-ES_tradnl" sz="2400" dirty="0" err="1" smtClean="0"/>
              <a:t>insight</a:t>
            </a:r>
            <a:r>
              <a:rPr lang="es-ES_tradnl" sz="2400" dirty="0" smtClean="0"/>
              <a:t> y t. psicoterapéutico</a:t>
            </a:r>
            <a:endParaRPr lang="es-ES_tradnl" sz="2400" dirty="0"/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7030A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Miedo a la comunicación, </a:t>
            </a:r>
            <a:r>
              <a:rPr lang="es-ES_tradnl" sz="2400" dirty="0" err="1" smtClean="0"/>
              <a:t>sealing-over</a:t>
            </a:r>
            <a:endParaRPr lang="es-ES_tradnl" sz="2400" dirty="0" smtClean="0"/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7030A0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400" dirty="0" smtClean="0"/>
              <a:t>Pérdida de autoestima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rgbClr val="7030A0"/>
              </a:buClr>
              <a:buSzPct val="65000"/>
              <a:buFont typeface="Wingdings" pitchFamily="2" charset="2"/>
              <a:buChar char="n"/>
              <a:defRPr/>
            </a:pPr>
            <a:endParaRPr lang="es-ES_tradnl" sz="2400" dirty="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4071934" y="3643314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341313"/>
            <a:ext cx="6988175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Psicoterapia/psicofármacos</a:t>
            </a:r>
            <a:endParaRPr kumimoji="0" lang="es-ES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animBg="1"/>
      <p:bldP spid="98308" grpId="0" animBg="1"/>
      <p:bldP spid="1843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2"/>
          <p:cNvSpPr txBox="1">
            <a:spLocks noChangeArrowheads="1"/>
          </p:cNvSpPr>
          <p:nvPr/>
        </p:nvSpPr>
        <p:spPr bwMode="auto">
          <a:xfrm>
            <a:off x="533400" y="238125"/>
            <a:ext cx="3224213" cy="1809750"/>
          </a:xfrm>
          <a:prstGeom prst="rect">
            <a:avLst/>
          </a:prstGeom>
          <a:solidFill>
            <a:srgbClr val="CCFFCC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800" dirty="0">
                <a:solidFill>
                  <a:srgbClr val="00FF00"/>
                </a:solidFill>
                <a:latin typeface="Arial" charset="0"/>
              </a:rPr>
              <a:t>Distanciamiento de</a:t>
            </a:r>
          </a:p>
          <a:p>
            <a:pPr algn="ctr"/>
            <a:r>
              <a:rPr lang="es-ES" sz="2800" dirty="0">
                <a:solidFill>
                  <a:srgbClr val="00FF00"/>
                </a:solidFill>
                <a:latin typeface="Arial" charset="0"/>
              </a:rPr>
              <a:t>s. psicóticos </a:t>
            </a:r>
          </a:p>
          <a:p>
            <a:pPr algn="ctr"/>
            <a:endParaRPr lang="es-ES" sz="2800" dirty="0">
              <a:solidFill>
                <a:srgbClr val="00FF00"/>
              </a:solidFill>
              <a:latin typeface="Arial" charset="0"/>
            </a:endParaRP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VERBALIZACIÓN</a:t>
            </a:r>
          </a:p>
        </p:txBody>
      </p:sp>
      <p:sp>
        <p:nvSpPr>
          <p:cNvPr id="19459" name="Text Box 23"/>
          <p:cNvSpPr txBox="1">
            <a:spLocks noChangeArrowheads="1"/>
          </p:cNvSpPr>
          <p:nvPr/>
        </p:nvSpPr>
        <p:spPr bwMode="auto">
          <a:xfrm>
            <a:off x="5715008" y="214290"/>
            <a:ext cx="2608263" cy="1809750"/>
          </a:xfrm>
          <a:prstGeom prst="rect">
            <a:avLst/>
          </a:prstGeom>
          <a:solidFill>
            <a:srgbClr val="CCFFCC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800" dirty="0">
                <a:solidFill>
                  <a:srgbClr val="00FF00"/>
                </a:solidFill>
                <a:latin typeface="Arial" charset="0"/>
              </a:rPr>
              <a:t>Filtra estímulos</a:t>
            </a:r>
          </a:p>
          <a:p>
            <a:pPr algn="ctr"/>
            <a:endParaRPr lang="es-ES" sz="2800" dirty="0">
              <a:solidFill>
                <a:srgbClr val="339966"/>
              </a:solidFill>
              <a:latin typeface="Arial" charset="0"/>
            </a:endParaRP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ATENCIÓN Y</a:t>
            </a: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F. COGNITIVO</a:t>
            </a:r>
          </a:p>
        </p:txBody>
      </p:sp>
      <p:sp>
        <p:nvSpPr>
          <p:cNvPr id="19460" name="Text Box 24"/>
          <p:cNvSpPr txBox="1">
            <a:spLocks noChangeArrowheads="1"/>
          </p:cNvSpPr>
          <p:nvPr/>
        </p:nvSpPr>
        <p:spPr bwMode="auto">
          <a:xfrm>
            <a:off x="395288" y="4292600"/>
            <a:ext cx="3275012" cy="2236788"/>
          </a:xfrm>
          <a:prstGeom prst="rect">
            <a:avLst/>
          </a:prstGeom>
          <a:solidFill>
            <a:srgbClr val="CCFFCC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800">
                <a:solidFill>
                  <a:srgbClr val="00FF00"/>
                </a:solidFill>
                <a:latin typeface="Arial" charset="0"/>
              </a:rPr>
              <a:t>Reduce síntomas</a:t>
            </a:r>
          </a:p>
          <a:p>
            <a:pPr algn="ctr"/>
            <a:endParaRPr lang="es-ES" sz="2800">
              <a:latin typeface="Arial" charset="0"/>
            </a:endParaRPr>
          </a:p>
          <a:p>
            <a:pPr algn="ctr"/>
            <a:r>
              <a:rPr lang="es-ES" sz="2800">
                <a:solidFill>
                  <a:schemeClr val="folHlink"/>
                </a:solidFill>
                <a:latin typeface="Arial" charset="0"/>
              </a:rPr>
              <a:t>ACEPTACIÓN</a:t>
            </a:r>
          </a:p>
          <a:p>
            <a:pPr algn="ctr"/>
            <a:r>
              <a:rPr lang="es-ES" sz="2800">
                <a:solidFill>
                  <a:schemeClr val="folHlink"/>
                </a:solidFill>
                <a:latin typeface="Arial" charset="0"/>
              </a:rPr>
              <a:t>AFRONTAMIENTO</a:t>
            </a:r>
          </a:p>
          <a:p>
            <a:pPr algn="ctr"/>
            <a:r>
              <a:rPr lang="es-ES" sz="2800">
                <a:solidFill>
                  <a:schemeClr val="folHlink"/>
                </a:solidFill>
                <a:latin typeface="Arial" charset="0"/>
              </a:rPr>
              <a:t>INSIGHT</a:t>
            </a:r>
          </a:p>
        </p:txBody>
      </p:sp>
      <p:sp>
        <p:nvSpPr>
          <p:cNvPr id="19461" name="Text Box 25"/>
          <p:cNvSpPr txBox="1">
            <a:spLocks noChangeArrowheads="1"/>
          </p:cNvSpPr>
          <p:nvPr/>
        </p:nvSpPr>
        <p:spPr bwMode="auto">
          <a:xfrm>
            <a:off x="5357818" y="4357694"/>
            <a:ext cx="3659187" cy="2236788"/>
          </a:xfrm>
          <a:prstGeom prst="rect">
            <a:avLst/>
          </a:prstGeom>
          <a:solidFill>
            <a:srgbClr val="CCFFCC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2800" dirty="0">
                <a:solidFill>
                  <a:srgbClr val="00FF00"/>
                </a:solidFill>
                <a:latin typeface="Arial" charset="0"/>
              </a:rPr>
              <a:t>Disminuye distracción</a:t>
            </a:r>
          </a:p>
          <a:p>
            <a:pPr algn="ctr"/>
            <a:endParaRPr lang="es-ES" sz="2800" dirty="0">
              <a:latin typeface="Arial" charset="0"/>
            </a:endParaRP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HABILIDADES </a:t>
            </a: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VERBALES</a:t>
            </a:r>
          </a:p>
          <a:p>
            <a:pPr algn="ctr"/>
            <a:r>
              <a:rPr lang="es-ES" sz="2800" dirty="0">
                <a:solidFill>
                  <a:schemeClr val="folHlink"/>
                </a:solidFill>
                <a:latin typeface="Arial" charset="0"/>
              </a:rPr>
              <a:t>Y DE MEMORIA</a:t>
            </a:r>
          </a:p>
        </p:txBody>
      </p:sp>
      <p:sp>
        <p:nvSpPr>
          <p:cNvPr id="19462" name="Text Box 26"/>
          <p:cNvSpPr txBox="1">
            <a:spLocks noChangeArrowheads="1"/>
          </p:cNvSpPr>
          <p:nvPr/>
        </p:nvSpPr>
        <p:spPr bwMode="auto">
          <a:xfrm>
            <a:off x="2211388" y="3048000"/>
            <a:ext cx="472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400">
                <a:latin typeface="Arial" charset="0"/>
              </a:rPr>
              <a:t>psicofarmacología</a:t>
            </a:r>
          </a:p>
        </p:txBody>
      </p:sp>
      <p:sp>
        <p:nvSpPr>
          <p:cNvPr id="19463" name="Oval 27"/>
          <p:cNvSpPr>
            <a:spLocks noChangeArrowheads="1"/>
          </p:cNvSpPr>
          <p:nvPr/>
        </p:nvSpPr>
        <p:spPr bwMode="auto">
          <a:xfrm>
            <a:off x="1917700" y="2736850"/>
            <a:ext cx="5308600" cy="1384300"/>
          </a:xfrm>
          <a:prstGeom prst="ellipse">
            <a:avLst/>
          </a:prstGeom>
          <a:solidFill>
            <a:srgbClr val="FF0000">
              <a:alpha val="39999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4" name="AutoShape 28"/>
          <p:cNvSpPr>
            <a:spLocks noChangeArrowheads="1"/>
          </p:cNvSpPr>
          <p:nvPr/>
        </p:nvSpPr>
        <p:spPr bwMode="auto">
          <a:xfrm rot="-9824088">
            <a:off x="7299162" y="2136157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5" name="AutoShape 30"/>
          <p:cNvSpPr>
            <a:spLocks noChangeArrowheads="1"/>
          </p:cNvSpPr>
          <p:nvPr/>
        </p:nvSpPr>
        <p:spPr bwMode="auto">
          <a:xfrm rot="2207695">
            <a:off x="900113" y="3068638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6" name="AutoShape 31"/>
          <p:cNvSpPr>
            <a:spLocks noChangeArrowheads="1"/>
          </p:cNvSpPr>
          <p:nvPr/>
        </p:nvSpPr>
        <p:spPr bwMode="auto">
          <a:xfrm rot="9620464">
            <a:off x="3911218" y="1305982"/>
            <a:ext cx="924340" cy="1328185"/>
          </a:xfrm>
          <a:prstGeom prst="curvedRightArrow">
            <a:avLst>
              <a:gd name="adj1" fmla="val 33420"/>
              <a:gd name="adj2" fmla="val 6684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7" name="AutoShape 32"/>
          <p:cNvSpPr>
            <a:spLocks noChangeArrowheads="1"/>
          </p:cNvSpPr>
          <p:nvPr/>
        </p:nvSpPr>
        <p:spPr bwMode="auto">
          <a:xfrm rot="-3004904">
            <a:off x="4421187" y="4207064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8" name="AutoShape 34"/>
          <p:cNvSpPr>
            <a:spLocks noChangeArrowheads="1"/>
          </p:cNvSpPr>
          <p:nvPr/>
        </p:nvSpPr>
        <p:spPr bwMode="auto">
          <a:xfrm>
            <a:off x="1979613" y="1125538"/>
            <a:ext cx="485775" cy="503237"/>
          </a:xfrm>
          <a:prstGeom prst="downArrow">
            <a:avLst>
              <a:gd name="adj1" fmla="val 50000"/>
              <a:gd name="adj2" fmla="val 258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69" name="AutoShape 35"/>
          <p:cNvSpPr>
            <a:spLocks noChangeArrowheads="1"/>
          </p:cNvSpPr>
          <p:nvPr/>
        </p:nvSpPr>
        <p:spPr bwMode="auto">
          <a:xfrm>
            <a:off x="7019925" y="4797425"/>
            <a:ext cx="485775" cy="503238"/>
          </a:xfrm>
          <a:prstGeom prst="downArrow">
            <a:avLst>
              <a:gd name="adj1" fmla="val 50000"/>
              <a:gd name="adj2" fmla="val 258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70" name="AutoShape 36"/>
          <p:cNvSpPr>
            <a:spLocks noChangeArrowheads="1"/>
          </p:cNvSpPr>
          <p:nvPr/>
        </p:nvSpPr>
        <p:spPr bwMode="auto">
          <a:xfrm>
            <a:off x="6804025" y="692150"/>
            <a:ext cx="485775" cy="503238"/>
          </a:xfrm>
          <a:prstGeom prst="downArrow">
            <a:avLst>
              <a:gd name="adj1" fmla="val 50000"/>
              <a:gd name="adj2" fmla="val 258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19471" name="AutoShape 37"/>
          <p:cNvSpPr>
            <a:spLocks noChangeArrowheads="1"/>
          </p:cNvSpPr>
          <p:nvPr/>
        </p:nvSpPr>
        <p:spPr bwMode="auto">
          <a:xfrm>
            <a:off x="1692275" y="4724400"/>
            <a:ext cx="485775" cy="503238"/>
          </a:xfrm>
          <a:prstGeom prst="downArrow">
            <a:avLst>
              <a:gd name="adj1" fmla="val 50000"/>
              <a:gd name="adj2" fmla="val 258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2" animBg="1"/>
      <p:bldP spid="19459" grpId="2" animBg="1"/>
      <p:bldP spid="19460" grpId="2" animBg="1"/>
      <p:bldP spid="19461" grpId="1" animBg="1"/>
      <p:bldP spid="19464" grpId="2" animBg="1"/>
      <p:bldP spid="19465" grpId="2" animBg="1"/>
      <p:bldP spid="19466" grpId="2" animBg="1"/>
      <p:bldP spid="19467" grpId="1" animBg="1"/>
      <p:bldP spid="19468" grpId="0" animBg="1"/>
      <p:bldP spid="19469" grpId="0" animBg="1"/>
      <p:bldP spid="19470" grpId="0" animBg="1"/>
      <p:bldP spid="1947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786" y="341313"/>
            <a:ext cx="485775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s-ES" b="1" kern="1200" dirty="0" smtClean="0"/>
              <a:t>Psicoterapia</a:t>
            </a:r>
            <a:endParaRPr lang="es-ES" b="1" kern="1200" dirty="0"/>
          </a:p>
        </p:txBody>
      </p:sp>
      <p:sp>
        <p:nvSpPr>
          <p:cNvPr id="20483" name="Oval 22"/>
          <p:cNvSpPr>
            <a:spLocks noChangeArrowheads="1"/>
          </p:cNvSpPr>
          <p:nvPr/>
        </p:nvSpPr>
        <p:spPr bwMode="auto">
          <a:xfrm>
            <a:off x="2768600" y="2636838"/>
            <a:ext cx="3603625" cy="1581150"/>
          </a:xfrm>
          <a:prstGeom prst="ellipse">
            <a:avLst/>
          </a:prstGeom>
          <a:solidFill>
            <a:srgbClr val="CCFFCC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20484" name="Text Box 23"/>
          <p:cNvSpPr txBox="1">
            <a:spLocks noChangeArrowheads="1"/>
          </p:cNvSpPr>
          <p:nvPr/>
        </p:nvSpPr>
        <p:spPr bwMode="auto">
          <a:xfrm>
            <a:off x="3071802" y="3044279"/>
            <a:ext cx="30412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400" dirty="0" smtClean="0">
                <a:solidFill>
                  <a:srgbClr val="00FF00"/>
                </a:solidFill>
                <a:latin typeface="Arial" charset="0"/>
              </a:rPr>
              <a:t>Adherencia</a:t>
            </a:r>
            <a:endParaRPr lang="es-ES" sz="4400" dirty="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20485" name="Text Box 26"/>
          <p:cNvSpPr txBox="1">
            <a:spLocks noChangeArrowheads="1"/>
          </p:cNvSpPr>
          <p:nvPr/>
        </p:nvSpPr>
        <p:spPr bwMode="auto">
          <a:xfrm>
            <a:off x="319088" y="1628775"/>
            <a:ext cx="2200275" cy="1076325"/>
          </a:xfrm>
          <a:prstGeom prst="rect">
            <a:avLst/>
          </a:prstGeom>
          <a:solidFill>
            <a:srgbClr val="FF0000">
              <a:alpha val="38823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Alianza 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terapéutica</a:t>
            </a:r>
          </a:p>
        </p:txBody>
      </p:sp>
      <p:sp>
        <p:nvSpPr>
          <p:cNvPr id="20486" name="Text Box 27"/>
          <p:cNvSpPr txBox="1">
            <a:spLocks noChangeArrowheads="1"/>
          </p:cNvSpPr>
          <p:nvPr/>
        </p:nvSpPr>
        <p:spPr bwMode="auto">
          <a:xfrm>
            <a:off x="319088" y="4683125"/>
            <a:ext cx="3238500" cy="1563688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Conocimiento de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dificultades y 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vulnerabilidades</a:t>
            </a:r>
          </a:p>
        </p:txBody>
      </p:sp>
      <p:sp>
        <p:nvSpPr>
          <p:cNvPr id="20487" name="Text Box 28"/>
          <p:cNvSpPr txBox="1">
            <a:spLocks noChangeArrowheads="1"/>
          </p:cNvSpPr>
          <p:nvPr/>
        </p:nvSpPr>
        <p:spPr bwMode="auto">
          <a:xfrm>
            <a:off x="5935663" y="4683125"/>
            <a:ext cx="2782887" cy="1563688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Afrontamiento</a:t>
            </a:r>
            <a:r>
              <a:rPr lang="es-ES" sz="1800">
                <a:solidFill>
                  <a:schemeClr val="folHlink"/>
                </a:solidFill>
                <a:latin typeface="Arial" charset="0"/>
              </a:rPr>
              <a:t> 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 y control de 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s. psicóticos</a:t>
            </a:r>
          </a:p>
        </p:txBody>
      </p:sp>
      <p:sp>
        <p:nvSpPr>
          <p:cNvPr id="20488" name="AutoShape 35"/>
          <p:cNvSpPr>
            <a:spLocks noChangeArrowheads="1"/>
          </p:cNvSpPr>
          <p:nvPr/>
        </p:nvSpPr>
        <p:spPr bwMode="auto">
          <a:xfrm rot="-3004904">
            <a:off x="1859756" y="2756694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20489" name="AutoShape 36"/>
          <p:cNvSpPr>
            <a:spLocks noChangeArrowheads="1"/>
          </p:cNvSpPr>
          <p:nvPr/>
        </p:nvSpPr>
        <p:spPr bwMode="auto">
          <a:xfrm rot="10113747">
            <a:off x="6372225" y="33575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20490" name="AutoShape 37"/>
          <p:cNvSpPr>
            <a:spLocks noChangeArrowheads="1"/>
          </p:cNvSpPr>
          <p:nvPr/>
        </p:nvSpPr>
        <p:spPr bwMode="auto">
          <a:xfrm rot="-8103365">
            <a:off x="3851275" y="414972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20491" name="AutoShape 38"/>
          <p:cNvSpPr>
            <a:spLocks noChangeArrowheads="1"/>
          </p:cNvSpPr>
          <p:nvPr/>
        </p:nvSpPr>
        <p:spPr bwMode="auto">
          <a:xfrm rot="3149191">
            <a:off x="5244306" y="1604169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sz="1800">
              <a:latin typeface="Tahoma" pitchFamily="34" charset="0"/>
            </a:endParaRPr>
          </a:p>
        </p:txBody>
      </p:sp>
      <p:sp>
        <p:nvSpPr>
          <p:cNvPr id="20492" name="Text Box 40"/>
          <p:cNvSpPr txBox="1">
            <a:spLocks noChangeArrowheads="1"/>
          </p:cNvSpPr>
          <p:nvPr/>
        </p:nvSpPr>
        <p:spPr bwMode="auto">
          <a:xfrm>
            <a:off x="6372225" y="1628775"/>
            <a:ext cx="2201863" cy="1076325"/>
          </a:xfrm>
          <a:prstGeom prst="rect">
            <a:avLst/>
          </a:prstGeom>
          <a:solidFill>
            <a:srgbClr val="FF0000">
              <a:alpha val="38823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Insight y</a:t>
            </a:r>
          </a:p>
          <a:p>
            <a:pPr algn="ctr"/>
            <a:r>
              <a:rPr lang="es-ES" sz="3200">
                <a:solidFill>
                  <a:schemeClr val="folHlink"/>
                </a:solidFill>
                <a:latin typeface="Arial" charset="0"/>
              </a:rPr>
              <a:t>Aceptación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  <p:bldP spid="2049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1285860"/>
            <a:ext cx="8229600" cy="792163"/>
          </a:xfrm>
        </p:spPr>
        <p:txBody>
          <a:bodyPr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s-ES_tradnl" b="1" kern="1200" dirty="0" smtClean="0"/>
              <a:t>Lo que </a:t>
            </a:r>
            <a:r>
              <a:rPr lang="es-ES_tradnl" b="1" kern="1200" dirty="0" smtClean="0">
                <a:solidFill>
                  <a:srgbClr val="FF0000"/>
                </a:solidFill>
              </a:rPr>
              <a:t>NO</a:t>
            </a:r>
            <a:r>
              <a:rPr lang="es-ES_tradnl" b="1" kern="1200" dirty="0" smtClean="0">
                <a:solidFill>
                  <a:srgbClr val="002060"/>
                </a:solidFill>
              </a:rPr>
              <a:t> </a:t>
            </a:r>
            <a:r>
              <a:rPr lang="es-ES_tradnl" b="1" kern="1200" dirty="0" smtClean="0"/>
              <a:t>se debe hacer en las terapias combinadas</a:t>
            </a:r>
            <a:endParaRPr lang="es-ES_tradnl" b="1" kern="1200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32631" y="2428868"/>
            <a:ext cx="8110537" cy="3665537"/>
          </a:xfrm>
        </p:spPr>
        <p:txBody>
          <a:bodyPr/>
          <a:lstStyle/>
          <a:p>
            <a:pPr marL="450850" indent="-450850" eaLnBrk="1" hangingPunct="1">
              <a:buClr>
                <a:srgbClr val="FF0000"/>
              </a:buClr>
              <a:buSzPct val="160000"/>
              <a:buFont typeface="Wingdings" pitchFamily="2" charset="2"/>
              <a:buChar char="Ø"/>
            </a:pPr>
            <a:r>
              <a:rPr lang="es-ES_tradnl" sz="2800" dirty="0" smtClean="0"/>
              <a:t>Remitir al paciente a  otro tratamiento,  sin contar primero con el otro </a:t>
            </a:r>
            <a:r>
              <a:rPr lang="es-ES_tradnl" sz="2800" dirty="0" err="1" smtClean="0"/>
              <a:t>terapéuta</a:t>
            </a:r>
            <a:endParaRPr lang="es-ES_tradnl" sz="2800" dirty="0" smtClean="0"/>
          </a:p>
          <a:p>
            <a:pPr marL="450850" indent="-450850" eaLnBrk="1" hangingPunct="1"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es-ES_tradnl" sz="2800" dirty="0" smtClean="0"/>
              <a:t>Remitir al paciente  a  otro tratamiento  con  objetivos encubiertos:</a:t>
            </a:r>
          </a:p>
          <a:p>
            <a:pPr lvl="2" eaLnBrk="1" hangingPunct="1"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es-ES_tradnl" dirty="0" smtClean="0"/>
              <a:t>Pedir segunda opinión</a:t>
            </a:r>
          </a:p>
          <a:p>
            <a:pPr lvl="2" eaLnBrk="1" hangingPunct="1"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es-ES_tradnl" dirty="0" smtClean="0"/>
              <a:t>Eludir responsabilidades</a:t>
            </a:r>
          </a:p>
          <a:p>
            <a:pPr lvl="2" eaLnBrk="1" hangingPunct="1">
              <a:buClr>
                <a:srgbClr val="FF0000"/>
              </a:buClr>
              <a:buSzPct val="125000"/>
              <a:buFont typeface="Wingdings" pitchFamily="2" charset="2"/>
              <a:buChar char="Ø"/>
            </a:pPr>
            <a:r>
              <a:rPr lang="es-ES_tradnl" dirty="0" smtClean="0"/>
              <a:t>Transferir al paciente</a:t>
            </a:r>
          </a:p>
          <a:p>
            <a:pPr eaLnBrk="1" hangingPunct="1">
              <a:buClr>
                <a:srgbClr val="FF0000"/>
              </a:buClr>
              <a:buSzPct val="160000"/>
            </a:pPr>
            <a:endParaRPr lang="es-ES_tradnl" sz="2400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673100" y="1785926"/>
            <a:ext cx="8229600" cy="4784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140000"/>
            </a:pPr>
            <a:endParaRPr lang="es-ES_tradnl" sz="4800" dirty="0" smtClean="0">
              <a:solidFill>
                <a:srgbClr val="FFFFFF"/>
              </a:solidFill>
            </a:endParaRPr>
          </a:p>
          <a:p>
            <a:pPr marL="450850" indent="-450850" eaLnBrk="1" hangingPunct="1">
              <a:lnSpc>
                <a:spcPct val="90000"/>
              </a:lnSpc>
              <a:buClr>
                <a:srgbClr val="FF0000"/>
              </a:buClr>
              <a:buSzPct val="140000"/>
              <a:buFont typeface="Wingdings" pitchFamily="2" charset="2"/>
              <a:buChar char="Ø"/>
            </a:pPr>
            <a:r>
              <a:rPr lang="es-ES_tradnl" sz="2800" dirty="0" smtClean="0"/>
              <a:t>Delegar  responsabilidades  que requieren criterio o  formación específica en profesionales que no la tienen</a:t>
            </a:r>
          </a:p>
          <a:p>
            <a:pPr marL="450850" indent="-450850" eaLnBrk="1" hangingPunct="1">
              <a:lnSpc>
                <a:spcPct val="9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es-ES_tradnl" sz="2800" dirty="0" smtClean="0"/>
              <a:t>Crear falsas expectativas o esperanzas sobre los efectos de otros tratamientos</a:t>
            </a:r>
          </a:p>
          <a:p>
            <a:pPr marL="450850" indent="-450850" eaLnBrk="1" hangingPunct="1">
              <a:lnSpc>
                <a:spcPct val="12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es-ES_tradnl" sz="2800" dirty="0" smtClean="0"/>
              <a:t>Sobrevalorar o infravalorar</a:t>
            </a:r>
          </a:p>
          <a:p>
            <a:pPr lvl="2" eaLnBrk="1" hangingPunct="1">
              <a:lnSpc>
                <a:spcPct val="120000"/>
              </a:lnSpc>
              <a:buClr>
                <a:srgbClr val="FF0000"/>
              </a:buClr>
              <a:buSzPct val="135000"/>
              <a:buFont typeface="Wingdings" pitchFamily="2" charset="2"/>
              <a:buChar char="Ø"/>
            </a:pPr>
            <a:r>
              <a:rPr lang="es-ES_tradnl" sz="2800" dirty="0" smtClean="0"/>
              <a:t>uno de los tratamientos o,</a:t>
            </a:r>
          </a:p>
          <a:p>
            <a:pPr lvl="2" eaLnBrk="1" hangingPunct="1">
              <a:lnSpc>
                <a:spcPct val="120000"/>
              </a:lnSpc>
              <a:buClr>
                <a:srgbClr val="FF0000"/>
              </a:buClr>
              <a:buSzPct val="135000"/>
              <a:buFont typeface="Wingdings" pitchFamily="2" charset="2"/>
              <a:buChar char="Ø"/>
            </a:pPr>
            <a:r>
              <a:rPr lang="es-ES_tradnl" sz="2800" dirty="0" smtClean="0"/>
              <a:t>a uno de los </a:t>
            </a:r>
            <a:r>
              <a:rPr lang="es-ES_tradnl" sz="2800" dirty="0" err="1" smtClean="0"/>
              <a:t>terapéutas</a:t>
            </a:r>
            <a:endParaRPr lang="es-ES_tradnl" sz="2800" dirty="0" smtClean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60000"/>
              <a:buFont typeface="Wingdings" pitchFamily="2" charset="2"/>
              <a:buChar char="§"/>
            </a:pPr>
            <a:endParaRPr lang="es-ES_tradnl" sz="28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180000"/>
            </a:pPr>
            <a:endParaRPr lang="es-ES_tradnl" sz="2800" dirty="0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3100" y="1285860"/>
            <a:ext cx="8229600" cy="792163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 que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debe hacer en las terapias combinadas</a:t>
            </a:r>
            <a:endParaRPr kumimoji="0" lang="es-ES_tradnl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73905" y="2643182"/>
            <a:ext cx="7827990" cy="3892550"/>
          </a:xfrm>
        </p:spPr>
        <p:txBody>
          <a:bodyPr>
            <a:normAutofit/>
          </a:bodyPr>
          <a:lstStyle/>
          <a:p>
            <a:pPr marL="450850" indent="-450850" eaLnBrk="1" hangingPunct="1">
              <a:buClr>
                <a:srgbClr val="FF0000"/>
              </a:buClr>
              <a:buSzPct val="155000"/>
              <a:buFont typeface="Wingdings" pitchFamily="2" charset="2"/>
              <a:buChar char="Ø"/>
            </a:pPr>
            <a:r>
              <a:rPr lang="es-ES_tradnl" sz="2800" dirty="0" smtClean="0"/>
              <a:t>Opinar sobre los efectos adversos de los otros tratamientos</a:t>
            </a:r>
          </a:p>
          <a:p>
            <a:pPr marL="450850" indent="-450850" eaLnBrk="1" hangingPunct="1">
              <a:buClr>
                <a:srgbClr val="FF0000"/>
              </a:buClr>
              <a:buSzPct val="155000"/>
              <a:buFont typeface="Wingdings" pitchFamily="2" charset="2"/>
              <a:buChar char="Ø"/>
            </a:pPr>
            <a:r>
              <a:rPr lang="es-ES_tradnl" sz="2800" dirty="0" smtClean="0"/>
              <a:t>Remitir al otro terapeuta las cuestiones mal dirigidas del paciente o sus familiares, sin averiguar y entender antes por qué nos las plantean a nosotros</a:t>
            </a:r>
          </a:p>
          <a:p>
            <a:pPr eaLnBrk="1" hangingPunct="1">
              <a:buClr>
                <a:srgbClr val="FF0000"/>
              </a:buClr>
              <a:buSzPct val="155000"/>
              <a:buFont typeface="Wingdings" pitchFamily="2" charset="2"/>
              <a:buChar char="Ø"/>
            </a:pPr>
            <a:endParaRPr lang="es-ES_tradnl" dirty="0" smtClean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3100" y="1285860"/>
            <a:ext cx="8229600" cy="792163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 que 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debe hacer en las terapias combinadas</a:t>
            </a:r>
            <a:endParaRPr kumimoji="0" lang="es-ES_tradnl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32631" y="2643182"/>
            <a:ext cx="8110537" cy="3300413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Tx/>
              <a:buFont typeface="Wingdings" pitchFamily="2" charset="2"/>
              <a:buChar char="Ø"/>
            </a:pPr>
            <a:r>
              <a:rPr lang="es-ES_tradnl" sz="2800" dirty="0" smtClean="0"/>
              <a:t>Aceptar una confidencialidad no compartida</a:t>
            </a:r>
          </a:p>
          <a:p>
            <a:pPr eaLnBrk="1" hangingPunct="1">
              <a:buClr>
                <a:srgbClr val="FF0000"/>
              </a:buClr>
              <a:buSzTx/>
              <a:buFont typeface="Wingdings" pitchFamily="2" charset="2"/>
              <a:buChar char="Ø"/>
            </a:pPr>
            <a:r>
              <a:rPr lang="es-ES_tradnl" sz="2800" dirty="0" smtClean="0"/>
              <a:t>Comunicarse con el otro terapeuta 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s-ES_tradnl" sz="2800" dirty="0" smtClean="0"/>
              <a:t>a través del enfermo o 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s-ES_tradnl" sz="2800" dirty="0" smtClean="0"/>
              <a:t>a través de sus  familiares </a:t>
            </a:r>
          </a:p>
          <a:p>
            <a:pPr eaLnBrk="1" hangingPunct="1">
              <a:buClr>
                <a:srgbClr val="FF0000"/>
              </a:buClr>
              <a:buSzTx/>
              <a:buNone/>
            </a:pPr>
            <a:endParaRPr lang="es-ES_tradnl" sz="28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3100" y="1285860"/>
            <a:ext cx="8229600" cy="792163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 que 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_tradnl" sz="5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debe hacer en las terapias combinadas</a:t>
            </a:r>
            <a:endParaRPr kumimoji="0" lang="es-ES_tradnl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Psicoterapia y medicación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Limitaciones del abordaje farmacológico:</a:t>
            </a:r>
          </a:p>
          <a:p>
            <a:pPr lvl="1"/>
            <a:r>
              <a:rPr lang="es-ES" sz="2800" dirty="0" smtClean="0"/>
              <a:t>Problemas asociados: depresión, desmoralización, estigmatización, aislamiento social, interrupción de la formación académica y objetivos vocacionales. Pasividad y fatalismo</a:t>
            </a:r>
          </a:p>
          <a:p>
            <a:pPr lvl="1"/>
            <a:r>
              <a:rPr lang="es-ES" sz="2800" dirty="0" err="1" smtClean="0"/>
              <a:t>Comorbilidad</a:t>
            </a:r>
            <a:r>
              <a:rPr lang="es-ES" sz="2800" dirty="0" smtClean="0"/>
              <a:t>: abuso de sustancias</a:t>
            </a:r>
          </a:p>
          <a:p>
            <a:pPr lvl="1"/>
            <a:r>
              <a:rPr lang="es-ES" sz="2800" dirty="0" smtClean="0"/>
              <a:t>Estrés familiar</a:t>
            </a:r>
          </a:p>
          <a:p>
            <a:pPr lvl="1"/>
            <a:r>
              <a:rPr lang="es-ES" sz="2800" dirty="0" smtClean="0"/>
              <a:t>Tendencia a regresar a un mundo psicótico compensatorio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73100" y="2357430"/>
            <a:ext cx="8229600" cy="4071966"/>
          </a:xfrm>
        </p:spPr>
        <p:txBody>
          <a:bodyPr/>
          <a:lstStyle/>
          <a:p>
            <a:pPr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es-ES_tradnl" sz="2800" dirty="0" smtClean="0"/>
              <a:t>Evitar escisiones entre los tratamientos</a:t>
            </a:r>
          </a:p>
          <a:p>
            <a:pPr lvl="2" eaLnBrk="1" hangingPunct="1">
              <a:buClr>
                <a:srgbClr val="00FF00"/>
              </a:buClr>
              <a:buFont typeface="Wingdings" pitchFamily="2" charset="2"/>
              <a:buChar char="Ø"/>
            </a:pPr>
            <a:r>
              <a:rPr lang="es-ES_tradnl" sz="2800" dirty="0" smtClean="0"/>
              <a:t> bueno / malo, efectivo / nocivo</a:t>
            </a:r>
          </a:p>
          <a:p>
            <a:pPr lvl="2" eaLnBrk="1" hangingPunct="1">
              <a:buClr>
                <a:srgbClr val="00FF00"/>
              </a:buClr>
              <a:buFont typeface="Wingdings" pitchFamily="2" charset="2"/>
              <a:buChar char="Ø"/>
            </a:pPr>
            <a:r>
              <a:rPr lang="es-ES_tradnl" sz="2800" dirty="0" smtClean="0"/>
              <a:t>  útil / inútil, básico / accesorio</a:t>
            </a:r>
          </a:p>
          <a:p>
            <a:pPr lvl="2" eaLnBrk="1" hangingPunct="1">
              <a:buClr>
                <a:srgbClr val="00FF00"/>
              </a:buClr>
              <a:buFont typeface="Wingdings" pitchFamily="2" charset="2"/>
              <a:buChar char="Ø"/>
            </a:pPr>
            <a:r>
              <a:rPr lang="es-ES_tradnl" sz="2800" dirty="0" smtClean="0"/>
              <a:t>  sofisticado / elemental</a:t>
            </a:r>
          </a:p>
          <a:p>
            <a:pPr lvl="2" eaLnBrk="1" hangingPunct="1">
              <a:buClr>
                <a:srgbClr val="00FF00"/>
              </a:buClr>
              <a:buNone/>
            </a:pPr>
            <a:endParaRPr lang="es-ES_tradnl" sz="3100" b="1" dirty="0" smtClean="0"/>
          </a:p>
          <a:p>
            <a:pPr lvl="2" eaLnBrk="1" hangingPunct="1">
              <a:buClr>
                <a:srgbClr val="47E5F1"/>
              </a:buClr>
              <a:buSzPct val="150000"/>
              <a:buFont typeface="Wingdings" pitchFamily="2" charset="2"/>
              <a:buNone/>
            </a:pPr>
            <a:endParaRPr lang="es-ES_tradnl" sz="31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3100" y="1285860"/>
            <a:ext cx="8229600" cy="792163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 que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SÍ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debe hacer en las terapias combinadas</a:t>
            </a:r>
            <a:endParaRPr kumimoji="0" lang="es-ES_tradnl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732631" y="2143116"/>
            <a:ext cx="8110538" cy="4191000"/>
          </a:xfrm>
        </p:spPr>
        <p:txBody>
          <a:bodyPr/>
          <a:lstStyle/>
          <a:p>
            <a:pPr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es-ES_tradnl" sz="2800" dirty="0" smtClean="0"/>
              <a:t>Evitar  relaciones terapéuticas muy distintas</a:t>
            </a:r>
          </a:p>
          <a:p>
            <a:pPr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es-ES_tradnl" sz="2800" dirty="0" smtClean="0"/>
              <a:t>Evitar que el paciente o la familia manipulen la relación  entre uno y otro </a:t>
            </a:r>
            <a:r>
              <a:rPr lang="es-ES_tradnl" sz="2800" dirty="0" err="1" smtClean="0"/>
              <a:t>terapéuta</a:t>
            </a:r>
            <a:r>
              <a:rPr lang="es-ES_tradnl" sz="2800" dirty="0" smtClean="0"/>
              <a:t>  y el conjunto del</a:t>
            </a:r>
            <a:r>
              <a:rPr lang="es-ES_tradnl" sz="2800" dirty="0" smtClean="0">
                <a:solidFill>
                  <a:srgbClr val="FFFFFF"/>
                </a:solidFill>
              </a:rPr>
              <a:t> </a:t>
            </a:r>
            <a:r>
              <a:rPr lang="es-ES_tradnl" sz="2800" dirty="0" smtClean="0"/>
              <a:t>tratamiento</a:t>
            </a:r>
          </a:p>
          <a:p>
            <a:pPr eaLnBrk="1" hangingPunct="1">
              <a:buFont typeface="Wingdings" pitchFamily="2" charset="2"/>
              <a:buNone/>
            </a:pPr>
            <a:endParaRPr lang="es-ES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3100" y="1285860"/>
            <a:ext cx="8229600" cy="792163"/>
          </a:xfrm>
          <a:prstGeom prst="rect">
            <a:avLst/>
          </a:prstGeom>
        </p:spPr>
        <p:txBody>
          <a:bodyPr vert="horz" lIns="0" rIns="0" bIns="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 que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SÍ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_tradnl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debe hacer en las terapias combinadas</a:t>
            </a:r>
            <a:endParaRPr kumimoji="0" lang="es-ES_tradnl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428604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s-ES_tradnl" b="1" kern="1200" dirty="0" smtClean="0"/>
              <a:t>Discusión</a:t>
            </a:r>
            <a:endParaRPr lang="es-ES_tradnl" b="1" kern="1200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33463" y="2003425"/>
            <a:ext cx="8110537" cy="34575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sz="2800" b="1" dirty="0" smtClean="0"/>
              <a:t>IMPLICAN DIFERENTES: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PROFESIONES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FORMACIONES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CONOCIMIENTOS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PARADIGMAS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HABILIDADES TÉCNICAS</a:t>
            </a:r>
          </a:p>
          <a:p>
            <a:pPr lvl="2" eaLnBrk="1" hangingPunct="1">
              <a:buClr>
                <a:srgbClr val="FFFFFF"/>
              </a:buClr>
              <a:buFont typeface="Wingdings" pitchFamily="2" charset="2"/>
              <a:buNone/>
            </a:pPr>
            <a:r>
              <a:rPr lang="es-ES_tradnl" sz="2800" b="1" dirty="0" smtClean="0"/>
              <a:t>PRÁCTICAS</a:t>
            </a:r>
          </a:p>
          <a:p>
            <a:pPr lvl="1" eaLnBrk="1" hangingPunct="1"/>
            <a:endParaRPr lang="es-ES_tradnl" i="1" dirty="0" smtClean="0">
              <a:solidFill>
                <a:srgbClr val="FFFFFF"/>
              </a:solidFill>
            </a:endParaRPr>
          </a:p>
          <a:p>
            <a:pPr eaLnBrk="1" hangingPunct="1"/>
            <a:endParaRPr lang="es-ES_tradnl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 smtClean="0"/>
              <a:t>Discusión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dirty="0" smtClean="0"/>
              <a:t>Dudas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dirty="0" smtClean="0"/>
              <a:t>¿qué modalidades?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dirty="0" smtClean="0"/>
              <a:t>¿cómo se organizan y combinan? ¿integrados, combinados, adaptados, diferenciados?¿independientes, paralelos, concurrentes?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dirty="0" smtClean="0"/>
              <a:t>¿se complementan, son sinérgicas, multiplican sus efectos, pueden obstaculizarse?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z="2400" dirty="0" smtClean="0"/>
              <a:t>¿debe existir un tratamiento principal y otros secundarios? ¿equilibrados, secuenciados o subordinados?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Discusión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Dudas</a:t>
            </a:r>
          </a:p>
          <a:p>
            <a:pPr lvl="1"/>
            <a:r>
              <a:rPr lang="es-ES" dirty="0" smtClean="0"/>
              <a:t>Roles, formación, actitudes. Visión de trastorno mental y del tratamiento combinado</a:t>
            </a:r>
          </a:p>
          <a:p>
            <a:pPr lvl="1"/>
            <a:r>
              <a:rPr lang="es-ES" dirty="0" smtClean="0"/>
              <a:t>Una-dos-varias relaciones terapéuticas. Tipos de relaciones</a:t>
            </a:r>
          </a:p>
          <a:p>
            <a:pPr lvl="1"/>
            <a:r>
              <a:rPr lang="es-ES" dirty="0" smtClean="0"/>
              <a:t>Responsabilidad /delegación/ coordinación /competitividad</a:t>
            </a:r>
          </a:p>
          <a:p>
            <a:pPr lvl="1"/>
            <a:r>
              <a:rPr lang="es-ES" dirty="0" smtClean="0"/>
              <a:t>Riesgos / efectos adversos</a:t>
            </a:r>
          </a:p>
          <a:p>
            <a:pPr lvl="1"/>
            <a:r>
              <a:rPr lang="es-ES" smtClean="0"/>
              <a:t>Urgencias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FFFFFF"/>
                </a:solidFill>
              </a:rPr>
              <a:t/>
            </a:r>
            <a:br>
              <a:rPr lang="es-ES_tradnl" dirty="0">
                <a:solidFill>
                  <a:srgbClr val="FFFFFF"/>
                </a:solidFill>
              </a:rPr>
            </a:br>
            <a:r>
              <a:rPr lang="es-ES_tradnl" dirty="0">
                <a:solidFill>
                  <a:srgbClr val="47E5F1"/>
                </a:solidFill>
              </a:rPr>
              <a:t>       </a:t>
            </a:r>
            <a:endParaRPr lang="es-ES_tradnl" sz="5400" b="1" dirty="0">
              <a:solidFill>
                <a:schemeClr val="bg1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2071678"/>
            <a:ext cx="8229600" cy="4389120"/>
          </a:xfrm>
        </p:spPr>
        <p:txBody>
          <a:bodyPr>
            <a:normAutofit/>
          </a:bodyPr>
          <a:lstStyle/>
          <a:p>
            <a:r>
              <a:rPr lang="es-ES_tradnl" sz="3000" dirty="0" smtClean="0"/>
              <a:t>Estigma, pasividad y fatalismo</a:t>
            </a:r>
          </a:p>
          <a:p>
            <a:r>
              <a:rPr lang="es-ES_tradnl" sz="3000" dirty="0" smtClean="0"/>
              <a:t>Obstáculo para establecer una relación terapéutica</a:t>
            </a:r>
            <a:endParaRPr lang="es-ES_tradnl" sz="3000" dirty="0"/>
          </a:p>
          <a:p>
            <a:r>
              <a:rPr lang="es-ES_tradnl" sz="3000" dirty="0" smtClean="0"/>
              <a:t>Falta de autoconocimiento</a:t>
            </a:r>
            <a:endParaRPr lang="es-ES_tradnl" sz="3000" dirty="0"/>
          </a:p>
          <a:p>
            <a:r>
              <a:rPr lang="es-ES_tradnl" sz="3000" dirty="0" smtClean="0"/>
              <a:t>Ausencia de habilidades para afrontar el trastorno mental y la vida</a:t>
            </a:r>
            <a:endParaRPr lang="es-ES_tradnl" sz="3000" dirty="0"/>
          </a:p>
          <a:p>
            <a:r>
              <a:rPr lang="es-ES_tradnl" sz="3000" dirty="0" smtClean="0"/>
              <a:t>Más tendencia a regresar al mundo psicótico</a:t>
            </a:r>
            <a:endParaRPr lang="es-ES_tradnl" sz="3000" dirty="0"/>
          </a:p>
          <a:p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773113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Medicación sin psicoterapia</a:t>
            </a:r>
            <a:endParaRPr kumimoji="0" lang="es-ES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8931" y="1916113"/>
            <a:ext cx="6357937" cy="480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2 Título"/>
          <p:cNvSpPr>
            <a:spLocks noGrp="1"/>
          </p:cNvSpPr>
          <p:nvPr>
            <p:ph type="title"/>
          </p:nvPr>
        </p:nvSpPr>
        <p:spPr>
          <a:xfrm>
            <a:off x="215900" y="714356"/>
            <a:ext cx="9144000" cy="1439850"/>
          </a:xfrm>
        </p:spPr>
        <p:txBody>
          <a:bodyPr>
            <a:noAutofit/>
          </a:bodyPr>
          <a:lstStyle/>
          <a:p>
            <a:pPr eaLnBrk="1" hangingPunct="1"/>
            <a:r>
              <a:rPr lang="es-ES" b="1" dirty="0" smtClean="0"/>
              <a:t>Modelo integrador </a:t>
            </a:r>
            <a:r>
              <a:rPr lang="es-ES" b="1" dirty="0" err="1" smtClean="0"/>
              <a:t>neurodinámino</a:t>
            </a:r>
            <a:r>
              <a:rPr lang="es-ES" b="1" dirty="0" smtClean="0"/>
              <a:t> de vulnerabilidad</a:t>
            </a:r>
          </a:p>
        </p:txBody>
      </p:sp>
      <p:sp>
        <p:nvSpPr>
          <p:cNvPr id="8196" name="3 CuadroTexto"/>
          <p:cNvSpPr txBox="1">
            <a:spLocks noChangeArrowheads="1"/>
          </p:cNvSpPr>
          <p:nvPr/>
        </p:nvSpPr>
        <p:spPr bwMode="auto">
          <a:xfrm>
            <a:off x="1500166" y="4643446"/>
            <a:ext cx="192882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200" dirty="0"/>
              <a:t>1= riesgo bajo o ausente; 2= riesgo bajo; 3=riesgo alto</a:t>
            </a:r>
          </a:p>
          <a:p>
            <a:endParaRPr lang="es-ES" sz="1200" dirty="0"/>
          </a:p>
          <a:p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211669"/>
            <a:ext cx="391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Psicosis. Una perspectiva integradora 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Cullberg</a:t>
            </a:r>
            <a:r>
              <a:rPr lang="es-ES" dirty="0" smtClean="0"/>
              <a:t>, 2007)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05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s-ES" b="1" dirty="0" smtClean="0"/>
              <a:t>Factores desencadenantes, de vulnerabilidad y de protección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3656" y="1636712"/>
            <a:ext cx="6948487" cy="52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4 Rectángulo"/>
          <p:cNvSpPr>
            <a:spLocks noChangeArrowheads="1"/>
          </p:cNvSpPr>
          <p:nvPr/>
        </p:nvSpPr>
        <p:spPr bwMode="auto">
          <a:xfrm>
            <a:off x="5715008" y="6334780"/>
            <a:ext cx="3214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dirty="0"/>
              <a:t>Psicosis. Una perspectiva integradora</a:t>
            </a:r>
          </a:p>
          <a:p>
            <a:r>
              <a:rPr lang="es-ES" sz="1400" dirty="0"/>
              <a:t> (</a:t>
            </a:r>
            <a:r>
              <a:rPr lang="es-ES" sz="1400" dirty="0" err="1"/>
              <a:t>Cullberg</a:t>
            </a:r>
            <a:r>
              <a:rPr lang="es-ES" sz="1400" dirty="0"/>
              <a:t>, 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773113"/>
            <a:ext cx="8305800" cy="1143000"/>
          </a:xfrm>
        </p:spPr>
        <p:txBody>
          <a:bodyPr>
            <a:noAutofit/>
          </a:bodyPr>
          <a:lstStyle/>
          <a:p>
            <a:r>
              <a:rPr lang="es-ES" b="1" dirty="0" smtClean="0"/>
              <a:t>Concepción interaccionista de la vulnerabilidad individual</a:t>
            </a:r>
            <a:endParaRPr lang="es-ES" b="1" dirty="0"/>
          </a:p>
        </p:txBody>
      </p:sp>
      <p:grpSp>
        <p:nvGrpSpPr>
          <p:cNvPr id="6" name="5 Grupo"/>
          <p:cNvGrpSpPr/>
          <p:nvPr/>
        </p:nvGrpSpPr>
        <p:grpSpPr>
          <a:xfrm>
            <a:off x="3430582" y="2500306"/>
            <a:ext cx="2714636" cy="646332"/>
            <a:chOff x="3429000" y="2500306"/>
            <a:chExt cx="2714636" cy="646332"/>
          </a:xfrm>
        </p:grpSpPr>
        <p:sp>
          <p:nvSpPr>
            <p:cNvPr id="4" name="3 Rectángulo"/>
            <p:cNvSpPr/>
            <p:nvPr/>
          </p:nvSpPr>
          <p:spPr>
            <a:xfrm>
              <a:off x="3571868" y="2500306"/>
              <a:ext cx="2428892" cy="64294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3429000" y="2500307"/>
              <a:ext cx="271463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ES" dirty="0">
                  <a:solidFill>
                    <a:prstClr val="black"/>
                  </a:solidFill>
                </a:rPr>
                <a:t>ACONTECIMIENTOS</a:t>
              </a:r>
            </a:p>
            <a:p>
              <a:pPr lvl="0" algn="ctr"/>
              <a:r>
                <a:rPr lang="es-ES" dirty="0">
                  <a:solidFill>
                    <a:prstClr val="black"/>
                  </a:solidFill>
                </a:rPr>
                <a:t>TRAUMÁTICOS</a:t>
              </a: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3428998" y="3860800"/>
            <a:ext cx="2610031" cy="646331"/>
            <a:chOff x="3428998" y="3860800"/>
            <a:chExt cx="2610031" cy="646331"/>
          </a:xfrm>
        </p:grpSpPr>
        <p:sp>
          <p:nvSpPr>
            <p:cNvPr id="8" name="7 Rectángulo"/>
            <p:cNvSpPr/>
            <p:nvPr/>
          </p:nvSpPr>
          <p:spPr>
            <a:xfrm>
              <a:off x="3571868" y="3865775"/>
              <a:ext cx="2214578" cy="6413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428998" y="3860800"/>
              <a:ext cx="26100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VULNERABILIDAD </a:t>
              </a: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INDIVIDUAL</a:t>
              </a:r>
              <a:endParaRPr lang="es-E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6357950" y="3860800"/>
            <a:ext cx="2571768" cy="646331"/>
            <a:chOff x="3429000" y="2638207"/>
            <a:chExt cx="2357454" cy="646331"/>
          </a:xfrm>
        </p:grpSpPr>
        <p:sp>
          <p:nvSpPr>
            <p:cNvPr id="11" name="10 Rectángulo"/>
            <p:cNvSpPr/>
            <p:nvPr/>
          </p:nvSpPr>
          <p:spPr>
            <a:xfrm>
              <a:off x="3571868" y="2643182"/>
              <a:ext cx="2214586" cy="6413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3429000" y="2638207"/>
              <a:ext cx="235745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TRASTORNO</a:t>
              </a: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   PSICOPATOLÓGICO</a:t>
              </a:r>
              <a:endParaRPr lang="es-E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6357950" y="5143512"/>
            <a:ext cx="2500330" cy="646331"/>
            <a:chOff x="3357562" y="2352455"/>
            <a:chExt cx="2500330" cy="646331"/>
          </a:xfrm>
        </p:grpSpPr>
        <p:sp>
          <p:nvSpPr>
            <p:cNvPr id="14" name="13 Rectángulo"/>
            <p:cNvSpPr/>
            <p:nvPr/>
          </p:nvSpPr>
          <p:spPr>
            <a:xfrm>
              <a:off x="3357562" y="2352455"/>
              <a:ext cx="2357454" cy="6413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3357562" y="2352455"/>
              <a:ext cx="250033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CURSO POSTERIOR </a:t>
              </a: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Y  RESULTADO</a:t>
              </a:r>
              <a:endParaRPr lang="es-E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642910" y="2857496"/>
            <a:ext cx="2214578" cy="2643206"/>
            <a:chOff x="642910" y="3000372"/>
            <a:chExt cx="2286016" cy="2571768"/>
          </a:xfrm>
        </p:grpSpPr>
        <p:sp>
          <p:nvSpPr>
            <p:cNvPr id="16" name="15 Rectángulo"/>
            <p:cNvSpPr/>
            <p:nvPr/>
          </p:nvSpPr>
          <p:spPr>
            <a:xfrm>
              <a:off x="642910" y="3214469"/>
              <a:ext cx="2286000" cy="23083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DETERMINANTES</a:t>
              </a: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BIOLÓGICOS</a:t>
              </a:r>
            </a:p>
            <a:p>
              <a:pPr lvl="0" algn="ctr"/>
              <a:endParaRPr lang="es-ES" dirty="0" smtClean="0">
                <a:solidFill>
                  <a:prstClr val="black"/>
                </a:solidFill>
              </a:endParaRPr>
            </a:p>
            <a:p>
              <a:pPr lvl="0" algn="ctr"/>
              <a:endParaRPr lang="es-ES" dirty="0">
                <a:solidFill>
                  <a:prstClr val="black"/>
                </a:solidFill>
              </a:endParaRP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PSICOLÓGICOS</a:t>
              </a:r>
            </a:p>
            <a:p>
              <a:pPr lvl="0" algn="ctr"/>
              <a:endParaRPr lang="es-ES" dirty="0" smtClean="0">
                <a:solidFill>
                  <a:prstClr val="black"/>
                </a:solidFill>
              </a:endParaRPr>
            </a:p>
            <a:p>
              <a:pPr lvl="0" algn="ctr"/>
              <a:endParaRPr lang="es-ES" dirty="0" smtClean="0">
                <a:solidFill>
                  <a:prstClr val="black"/>
                </a:solidFill>
              </a:endParaRPr>
            </a:p>
            <a:p>
              <a:pPr lvl="0" algn="ctr"/>
              <a:r>
                <a:rPr lang="es-ES" dirty="0" smtClean="0">
                  <a:solidFill>
                    <a:prstClr val="black"/>
                  </a:solidFill>
                </a:rPr>
                <a:t>SOCIALES</a:t>
              </a:r>
              <a:endParaRPr lang="es-ES" dirty="0">
                <a:solidFill>
                  <a:prstClr val="black"/>
                </a:solidFill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714348" y="3000372"/>
              <a:ext cx="2214578" cy="25717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20" name="19 Conector recto de flecha"/>
          <p:cNvCxnSpPr/>
          <p:nvPr/>
        </p:nvCxnSpPr>
        <p:spPr>
          <a:xfrm rot="5400000">
            <a:off x="4177505" y="3537743"/>
            <a:ext cx="36115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5400000">
            <a:off x="1391423" y="3894933"/>
            <a:ext cx="36115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5400000">
            <a:off x="1391423" y="4752189"/>
            <a:ext cx="36115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5400000" flipH="1" flipV="1">
            <a:off x="1822431" y="4749809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10800000" flipV="1">
            <a:off x="3000364" y="4365625"/>
            <a:ext cx="428628" cy="39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5400000">
            <a:off x="7320777" y="4752189"/>
            <a:ext cx="36115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5400000" flipH="1" flipV="1">
            <a:off x="4894265" y="3535363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5400000" flipH="1" flipV="1">
            <a:off x="1822431" y="3892553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rot="10800000" flipV="1">
            <a:off x="5857884" y="4071942"/>
            <a:ext cx="428628" cy="39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3000364" y="407194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5929322" y="4357694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 rot="10800000">
            <a:off x="5643570" y="4857760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5500694" y="5072074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3612282" y="1764268"/>
            <a:ext cx="191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MATRIZ CULTURAL</a:t>
            </a:r>
            <a:endParaRPr lang="es-ES" dirty="0"/>
          </a:p>
        </p:txBody>
      </p:sp>
      <p:sp>
        <p:nvSpPr>
          <p:cNvPr id="57" name="56 CuadroTexto"/>
          <p:cNvSpPr txBox="1"/>
          <p:nvPr/>
        </p:nvSpPr>
        <p:spPr>
          <a:xfrm>
            <a:off x="3367183" y="6215082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DIMENSIÓN TEMPORAL</a:t>
            </a:r>
            <a:endParaRPr lang="es-ES" dirty="0"/>
          </a:p>
        </p:txBody>
      </p:sp>
      <p:cxnSp>
        <p:nvCxnSpPr>
          <p:cNvPr id="58" name="57 Conector recto de flecha"/>
          <p:cNvCxnSpPr/>
          <p:nvPr/>
        </p:nvCxnSpPr>
        <p:spPr>
          <a:xfrm>
            <a:off x="785786" y="6072206"/>
            <a:ext cx="77867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86 Grupo"/>
          <p:cNvGrpSpPr/>
          <p:nvPr/>
        </p:nvGrpSpPr>
        <p:grpSpPr>
          <a:xfrm>
            <a:off x="1714480" y="1916113"/>
            <a:ext cx="1858182" cy="858050"/>
            <a:chOff x="1713686" y="1928802"/>
            <a:chExt cx="1858182" cy="858050"/>
          </a:xfrm>
        </p:grpSpPr>
        <p:cxnSp>
          <p:nvCxnSpPr>
            <p:cNvPr id="74" name="73 Conector recto"/>
            <p:cNvCxnSpPr/>
            <p:nvPr/>
          </p:nvCxnSpPr>
          <p:spPr>
            <a:xfrm>
              <a:off x="1714480" y="1928802"/>
              <a:ext cx="185738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83 Conector recto de flecha"/>
            <p:cNvCxnSpPr/>
            <p:nvPr/>
          </p:nvCxnSpPr>
          <p:spPr>
            <a:xfrm rot="5400000">
              <a:off x="1285852" y="2357430"/>
              <a:ext cx="85725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94 Grupo"/>
          <p:cNvGrpSpPr/>
          <p:nvPr/>
        </p:nvGrpSpPr>
        <p:grpSpPr>
          <a:xfrm>
            <a:off x="5786446" y="1928802"/>
            <a:ext cx="1970828" cy="1785950"/>
            <a:chOff x="5531718" y="1928802"/>
            <a:chExt cx="1970828" cy="1785950"/>
          </a:xfrm>
        </p:grpSpPr>
        <p:cxnSp>
          <p:nvCxnSpPr>
            <p:cNvPr id="67" name="66 Conector recto"/>
            <p:cNvCxnSpPr>
              <a:stCxn id="56" idx="3"/>
            </p:cNvCxnSpPr>
            <p:nvPr/>
          </p:nvCxnSpPr>
          <p:spPr>
            <a:xfrm flipV="1">
              <a:off x="5531718" y="1928802"/>
              <a:ext cx="1969240" cy="20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88 Conector recto de flecha"/>
            <p:cNvCxnSpPr/>
            <p:nvPr/>
          </p:nvCxnSpPr>
          <p:spPr>
            <a:xfrm rot="5400000">
              <a:off x="6608777" y="2820983"/>
              <a:ext cx="178595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97 CuadroTexto"/>
          <p:cNvSpPr txBox="1"/>
          <p:nvPr/>
        </p:nvSpPr>
        <p:spPr>
          <a:xfrm>
            <a:off x="428596" y="6488668"/>
            <a:ext cx="129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Perris</a:t>
            </a:r>
            <a:r>
              <a:rPr lang="es-ES" dirty="0" smtClean="0"/>
              <a:t>, 1998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6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116000"/>
              <a:buFontTx/>
              <a:buChar char="•"/>
            </a:pPr>
            <a:r>
              <a:rPr lang="es-ES" sz="3200" dirty="0"/>
              <a:t>Período prodrómico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116000"/>
              <a:buFontTx/>
              <a:buChar char="•"/>
            </a:pPr>
            <a:r>
              <a:rPr lang="es-ES" sz="3200" dirty="0"/>
              <a:t>Duración de la psicosis no tratada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116000"/>
              <a:buFontTx/>
              <a:buChar char="•"/>
            </a:pPr>
            <a:r>
              <a:rPr lang="es-ES" sz="3200" b="1" dirty="0"/>
              <a:t>Intervenciones en el período crítico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Intervención</a:t>
            </a:r>
            <a:r>
              <a:rPr kumimoji="0" lang="es-ES" sz="5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precoz</a:t>
            </a:r>
            <a:endParaRPr kumimoji="0" lang="es-ES" sz="5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1481</Words>
  <Application>Microsoft Office PowerPoint</Application>
  <PresentationFormat>Presentación en pantalla (4:3)</PresentationFormat>
  <Paragraphs>338</Paragraphs>
  <Slides>44</Slides>
  <Notes>0</Notes>
  <HiddenSlides>6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6" baseType="lpstr">
      <vt:lpstr>Flujo</vt:lpstr>
      <vt:lpstr>Gráfico</vt:lpstr>
      <vt:lpstr>TRATAMIENTOS COMBINADOS DURANTE EL PERÍODO CRÍTICO DE LA PSICOSIS</vt:lpstr>
      <vt:lpstr>Introducción</vt:lpstr>
      <vt:lpstr>Psicoterapia y medicación</vt:lpstr>
      <vt:lpstr>Psicoterapia y medicación</vt:lpstr>
      <vt:lpstr>        </vt:lpstr>
      <vt:lpstr>Modelo integrador neurodinámino de vulnerabilidad</vt:lpstr>
      <vt:lpstr>Factores desencadenantes, de vulnerabilidad y de protección</vt:lpstr>
      <vt:lpstr>Concepción interaccionista de la vulnerabilidad individual</vt:lpstr>
      <vt:lpstr>Diapositiva 9</vt:lpstr>
      <vt:lpstr>Investigación</vt:lpstr>
      <vt:lpstr>Diapositiva 11</vt:lpstr>
      <vt:lpstr>Diapositiva 12</vt:lpstr>
      <vt:lpstr>Resultados</vt:lpstr>
      <vt:lpstr>Diapositiva 14</vt:lpstr>
      <vt:lpstr>Diapositiva 15</vt:lpstr>
      <vt:lpstr>Importancia de la psicoterapia de grupo</vt:lpstr>
      <vt:lpstr>Modelo integrador</vt:lpstr>
      <vt:lpstr>Importancia de la psicoterapia de grupo en jóvenes</vt:lpstr>
      <vt:lpstr>Importancia de la psicoterapia de grupo en jóvenes</vt:lpstr>
      <vt:lpstr>Importancia de la psicoterapia de grupo en jóvenes</vt:lpstr>
      <vt:lpstr>Diapositiva 21</vt:lpstr>
      <vt:lpstr>Diapositiva 22</vt:lpstr>
      <vt:lpstr>Factores facilitantes</vt:lpstr>
      <vt:lpstr>Combinado la terapia grupal con intervenciones….</vt:lpstr>
      <vt:lpstr>Intervenciones individuales</vt:lpstr>
      <vt:lpstr>Intervenciones familiares</vt:lpstr>
      <vt:lpstr>Psicoterapia/psicofármacos</vt:lpstr>
      <vt:lpstr>Psicoterapia/psicofármacos</vt:lpstr>
      <vt:lpstr>Psicoterapia/psicofármacos</vt:lpstr>
      <vt:lpstr>Diapositiva 30</vt:lpstr>
      <vt:lpstr>Diapositiva 31</vt:lpstr>
      <vt:lpstr>Diapositiva 32</vt:lpstr>
      <vt:lpstr>Diapositiva 33</vt:lpstr>
      <vt:lpstr>Diapositiva 34</vt:lpstr>
      <vt:lpstr>Psicoterapia</vt:lpstr>
      <vt:lpstr>Lo que NO se debe hacer en las terapias combinadas</vt:lpstr>
      <vt:lpstr>Diapositiva 37</vt:lpstr>
      <vt:lpstr>Diapositiva 38</vt:lpstr>
      <vt:lpstr>Diapositiva 39</vt:lpstr>
      <vt:lpstr>Diapositiva 40</vt:lpstr>
      <vt:lpstr>Diapositiva 41</vt:lpstr>
      <vt:lpstr>Discusión</vt:lpstr>
      <vt:lpstr>Discusión</vt:lpstr>
      <vt:lpstr>Discusión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TRATAMIENTOS COMBINADOS DURANTE EL PERÍODO CRÍTICO DE LA PSICOSIS</dc:title>
  <dc:creator> </dc:creator>
  <cp:lastModifiedBy> </cp:lastModifiedBy>
  <cp:revision>71</cp:revision>
  <dcterms:created xsi:type="dcterms:W3CDTF">2009-02-15T17:46:10Z</dcterms:created>
  <dcterms:modified xsi:type="dcterms:W3CDTF">2009-03-26T21:18:24Z</dcterms:modified>
</cp:coreProperties>
</file>