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7"/>
  </p:notesMasterIdLst>
  <p:sldIdLst>
    <p:sldId id="256" r:id="rId2"/>
    <p:sldId id="257" r:id="rId3"/>
    <p:sldId id="258" r:id="rId4"/>
    <p:sldId id="264" r:id="rId5"/>
    <p:sldId id="265" r:id="rId6"/>
    <p:sldId id="266" r:id="rId7"/>
    <p:sldId id="267" r:id="rId8"/>
    <p:sldId id="268" r:id="rId9"/>
    <p:sldId id="269" r:id="rId10"/>
    <p:sldId id="271" r:id="rId11"/>
    <p:sldId id="302" r:id="rId12"/>
    <p:sldId id="289" r:id="rId13"/>
    <p:sldId id="272" r:id="rId14"/>
    <p:sldId id="303" r:id="rId15"/>
    <p:sldId id="304" r:id="rId16"/>
    <p:sldId id="273" r:id="rId17"/>
    <p:sldId id="274" r:id="rId18"/>
    <p:sldId id="275" r:id="rId19"/>
    <p:sldId id="276" r:id="rId20"/>
    <p:sldId id="277" r:id="rId21"/>
    <p:sldId id="285" r:id="rId22"/>
    <p:sldId id="278" r:id="rId23"/>
    <p:sldId id="279" r:id="rId24"/>
    <p:sldId id="283" r:id="rId25"/>
    <p:sldId id="281" r:id="rId26"/>
    <p:sldId id="295" r:id="rId27"/>
    <p:sldId id="296" r:id="rId28"/>
    <p:sldId id="282" r:id="rId29"/>
    <p:sldId id="284" r:id="rId30"/>
    <p:sldId id="259" r:id="rId31"/>
    <p:sldId id="260" r:id="rId32"/>
    <p:sldId id="261" r:id="rId33"/>
    <p:sldId id="262" r:id="rId34"/>
    <p:sldId id="263" r:id="rId35"/>
    <p:sldId id="286" r:id="rId36"/>
    <p:sldId id="287" r:id="rId37"/>
    <p:sldId id="288" r:id="rId38"/>
    <p:sldId id="290" r:id="rId39"/>
    <p:sldId id="291" r:id="rId40"/>
    <p:sldId id="292" r:id="rId41"/>
    <p:sldId id="298" r:id="rId42"/>
    <p:sldId id="293" r:id="rId43"/>
    <p:sldId id="294" r:id="rId44"/>
    <p:sldId id="305" r:id="rId45"/>
    <p:sldId id="297" r:id="rId4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B9BD5"/>
    <a:srgbClr val="4B4BD2"/>
    <a:srgbClr val="2828A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3D7E3-80FC-48A5-AC41-8996D3075D24}" type="datetimeFigureOut">
              <a:rPr lang="es-ES" smtClean="0"/>
              <a:t>12/01/2018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6D731-BF4E-4600-9AD6-48CA07C7E87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5813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020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6456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245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480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9720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7049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352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440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766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40204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469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5540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82827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3558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6929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9074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4057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18695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85383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8385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55177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64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99322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59448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09780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76604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28345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51743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58875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751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08369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22375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3583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53529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04728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81275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37121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33706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42920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9776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2253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4861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3614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6120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D731-BF4E-4600-9AD6-48CA07C7E87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7020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://www.uco.es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uco.es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08163"/>
            <a:ext cx="7772400" cy="1252537"/>
          </a:xfrm>
        </p:spPr>
        <p:txBody>
          <a:bodyPr anchor="ctr">
            <a:normAutofit/>
          </a:bodyPr>
          <a:lstStyle>
            <a:lvl1pPr algn="ctr">
              <a:defRPr sz="3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614864"/>
            <a:ext cx="6858000" cy="1455736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BF494-342F-45FD-B2E8-2E39C0B2FA09}" type="datetime1">
              <a:rPr lang="es-ES" smtClean="0"/>
              <a:t>12/01/2018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7" name="Imagen 2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96784"/>
            <a:ext cx="1454544" cy="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0" t="16784" r="25000" b="16910"/>
          <a:stretch/>
        </p:blipFill>
        <p:spPr>
          <a:xfrm>
            <a:off x="3320299" y="342784"/>
            <a:ext cx="923244" cy="864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0" t="16405" r="22160" b="16784"/>
          <a:stretch/>
        </p:blipFill>
        <p:spPr>
          <a:xfrm>
            <a:off x="2123742" y="369288"/>
            <a:ext cx="1019629" cy="864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5" t="18013" r="23732" b="15556"/>
          <a:stretch/>
        </p:blipFill>
        <p:spPr>
          <a:xfrm>
            <a:off x="4420471" y="342784"/>
            <a:ext cx="962220" cy="864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8" t="33744" r="12316" b="33805"/>
          <a:stretch/>
        </p:blipFill>
        <p:spPr>
          <a:xfrm>
            <a:off x="5736547" y="350948"/>
            <a:ext cx="2845863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18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8F5E7-B045-4EDC-9563-D0870EF423CF}" type="datetime1">
              <a:rPr lang="es-ES" smtClean="0"/>
              <a:t>12/01/2018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7867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7F648-AA9D-4A63-A64D-21846BC8A72D}" type="datetime1">
              <a:rPr lang="es-ES" smtClean="0"/>
              <a:t>12/01/2018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8050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658FC-3FC1-4C25-8C34-25A54B3C6201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7030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37170-626A-4550-B2F6-EB4A361141BD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8737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825" y="365127"/>
            <a:ext cx="6618288" cy="11620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1954"/>
            <a:ext cx="7886700" cy="4545009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 b="1">
                <a:effectLst/>
              </a:defRPr>
            </a:lvl1pPr>
            <a:lvl2pPr marL="685800" indent="-228600">
              <a:buFont typeface="Garamond" panose="02020404030301010803" pitchFamily="18" charset="0"/>
              <a:buChar char="◦"/>
              <a:defRPr/>
            </a:lvl2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9" name="Imagen 2">
            <a:hlinkClick r:id="rId2"/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63"/>
          <a:stretch/>
        </p:blipFill>
        <p:spPr bwMode="auto">
          <a:xfrm>
            <a:off x="486024" y="425619"/>
            <a:ext cx="616175" cy="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Marcador de fecha 9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BEE685F2-9584-4730-BD2D-DE57BFBD3BAC}" type="datetime1">
              <a:rPr lang="es-ES" smtClean="0"/>
              <a:t>12/01/2018</a:t>
            </a:fld>
            <a:endParaRPr lang="es-ES"/>
          </a:p>
        </p:txBody>
      </p:sp>
      <p:sp>
        <p:nvSpPr>
          <p:cNvPr id="14" name="Marcador de pie de página 10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2" t="33744" r="12316" b="33805"/>
          <a:stretch/>
        </p:blipFill>
        <p:spPr>
          <a:xfrm>
            <a:off x="8049739" y="402975"/>
            <a:ext cx="676746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9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mp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825" y="365127"/>
            <a:ext cx="6618288" cy="11620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1954"/>
            <a:ext cx="7886700" cy="4545009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‹Nº›</a:t>
            </a:fld>
            <a:endParaRPr lang="es-ES" dirty="0"/>
          </a:p>
        </p:txBody>
      </p:sp>
      <p:cxnSp>
        <p:nvCxnSpPr>
          <p:cNvPr id="9" name="Conector recto 8"/>
          <p:cNvCxnSpPr/>
          <p:nvPr userDrawn="1"/>
        </p:nvCxnSpPr>
        <p:spPr>
          <a:xfrm>
            <a:off x="920750" y="6305551"/>
            <a:ext cx="7452000" cy="0"/>
          </a:xfrm>
          <a:prstGeom prst="line">
            <a:avLst/>
          </a:prstGeom>
          <a:ln w="12700">
            <a:solidFill>
              <a:srgbClr val="4B4BD2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arcador de fecha 9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BEE685F2-9584-4730-BD2D-DE57BFBD3BAC}" type="datetime1">
              <a:rPr lang="es-ES" smtClean="0"/>
              <a:t>12/01/2018</a:t>
            </a:fld>
            <a:endParaRPr lang="es-ES"/>
          </a:p>
        </p:txBody>
      </p:sp>
      <p:sp>
        <p:nvSpPr>
          <p:cNvPr id="15" name="Marcador de pie de página 10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5" t="18013" r="23732" b="15556"/>
          <a:stretch/>
        </p:blipFill>
        <p:spPr>
          <a:xfrm>
            <a:off x="304605" y="460145"/>
            <a:ext cx="962220" cy="864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0" t="16405" r="22160" b="16784"/>
          <a:stretch/>
        </p:blipFill>
        <p:spPr>
          <a:xfrm>
            <a:off x="7937107" y="460145"/>
            <a:ext cx="101962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95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nex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825" y="365127"/>
            <a:ext cx="6618288" cy="11620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1954"/>
            <a:ext cx="7886700" cy="4545009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cxnSp>
        <p:nvCxnSpPr>
          <p:cNvPr id="9" name="Conector recto 8"/>
          <p:cNvCxnSpPr/>
          <p:nvPr userDrawn="1"/>
        </p:nvCxnSpPr>
        <p:spPr>
          <a:xfrm>
            <a:off x="920750" y="6305551"/>
            <a:ext cx="7452000" cy="0"/>
          </a:xfrm>
          <a:prstGeom prst="line">
            <a:avLst/>
          </a:prstGeom>
          <a:ln w="12700">
            <a:solidFill>
              <a:srgbClr val="4B4BD2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arcador de pie de pá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Escuela Politécnica Superior de Córdoba</a:t>
            </a:r>
            <a:endParaRPr lang="es-ES" dirty="0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25FC84DC-05FA-493D-A51C-A1597C082AB1}" type="datetime1">
              <a:rPr lang="es-ES" smtClean="0"/>
              <a:t>12/01/2018</a:t>
            </a:fld>
            <a:endParaRPr lang="es-ES"/>
          </a:p>
        </p:txBody>
      </p:sp>
      <p:pic>
        <p:nvPicPr>
          <p:cNvPr id="17" name="Imagen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0" t="16784" r="25000" b="16910"/>
          <a:stretch/>
        </p:blipFill>
        <p:spPr>
          <a:xfrm>
            <a:off x="7957156" y="409346"/>
            <a:ext cx="923244" cy="864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0" t="16405" r="22160" b="16784"/>
          <a:stretch/>
        </p:blipFill>
        <p:spPr>
          <a:xfrm>
            <a:off x="273016" y="460145"/>
            <a:ext cx="1019629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71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84DC-05FA-493D-A51C-A1597C082AB1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220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6E759-5293-4F34-B6CD-4E6129C64340}" type="datetime1">
              <a:rPr lang="es-ES" smtClean="0"/>
              <a:t>12/01/2018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9498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CFEC4-0098-49AD-826B-4E813630273D}" type="datetime1">
              <a:rPr lang="es-ES" smtClean="0"/>
              <a:t>12/01/2018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090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C735A-8000-4140-BC7E-AB1963D4D586}" type="datetime1">
              <a:rPr lang="es-ES" smtClean="0"/>
              <a:t>12/01/2018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3707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9BC80-09CF-4CA1-8A22-A6646E094DB0}" type="datetime1">
              <a:rPr lang="es-ES" smtClean="0"/>
              <a:t>12/01/2018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1565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7200" y="365127"/>
            <a:ext cx="6606800" cy="1158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630800"/>
            <a:ext cx="7886700" cy="4528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4B4BD2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fld id="{BEE685F2-9584-4730-BD2D-DE57BFBD3BAC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86050" y="6356351"/>
            <a:ext cx="3771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4B4BD2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r>
              <a:rPr lang="es-ES" dirty="0" smtClean="0"/>
              <a:t>Escuela Politécnica Superior de Córdoba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4B4BD2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</a:lstStyle>
          <a:p>
            <a:fld id="{C5D48921-B3AF-4478-A596-D15EEFFE9A9F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7" name="Rectángulo redondeado 6"/>
          <p:cNvSpPr/>
          <p:nvPr userDrawn="1"/>
        </p:nvSpPr>
        <p:spPr>
          <a:xfrm>
            <a:off x="628650" y="1550989"/>
            <a:ext cx="7886700" cy="0"/>
          </a:xfrm>
          <a:prstGeom prst="roundRect">
            <a:avLst/>
          </a:prstGeom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9" name="Conector recto 8"/>
          <p:cNvCxnSpPr/>
          <p:nvPr userDrawn="1"/>
        </p:nvCxnSpPr>
        <p:spPr>
          <a:xfrm>
            <a:off x="920750" y="6305551"/>
            <a:ext cx="7452000" cy="0"/>
          </a:xfrm>
          <a:prstGeom prst="line">
            <a:avLst/>
          </a:prstGeom>
          <a:ln w="12700">
            <a:solidFill>
              <a:srgbClr val="4B4BD2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34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4B4BD2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b="1" kern="1200">
          <a:solidFill>
            <a:srgbClr val="4B4BD2"/>
          </a:solidFill>
          <a:effectLst/>
          <a:latin typeface="Garamond" panose="02020404030301010803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Garamond" panose="02020404030301010803" pitchFamily="18" charset="0"/>
        <a:buChar char="◦"/>
        <a:defRPr sz="2400" kern="1200">
          <a:solidFill>
            <a:srgbClr val="4B4BD2"/>
          </a:solidFill>
          <a:latin typeface="Garamond" panose="02020404030301010803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B4BD2"/>
          </a:solidFill>
          <a:latin typeface="Garamond" panose="02020404030301010803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B4BD2"/>
          </a:solidFill>
          <a:latin typeface="Garamond" panose="02020404030301010803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B4BD2"/>
          </a:solidFill>
          <a:latin typeface="Garamond" panose="02020404030301010803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o.es/ep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co.es/eps/node/1370" TargetMode="External"/><Relationship Id="rId13" Type="http://schemas.openxmlformats.org/officeDocument/2006/relationships/hyperlink" Target="http://www.uco.es/pie/propfiles/documentos/orientadores-ies/eps-cordoba/g-ing-mecanica.pdf" TargetMode="External"/><Relationship Id="rId3" Type="http://schemas.openxmlformats.org/officeDocument/2006/relationships/hyperlink" Target="http://www.uco.es/eps/node/619" TargetMode="External"/><Relationship Id="rId7" Type="http://schemas.openxmlformats.org/officeDocument/2006/relationships/hyperlink" Target="http://www.uco.es/pie/propfiles/documentos/orientadores-ies/eps-cordoba/g-ing-electronica-industrial.pdf" TargetMode="External"/><Relationship Id="rId12" Type="http://schemas.openxmlformats.org/officeDocument/2006/relationships/hyperlink" Target="http://www.uco.es/eps/node/617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co.es/eps/node/618" TargetMode="External"/><Relationship Id="rId11" Type="http://schemas.openxmlformats.org/officeDocument/2006/relationships/hyperlink" Target="http://www.uco.es/eps/node/1368" TargetMode="External"/><Relationship Id="rId5" Type="http://schemas.openxmlformats.org/officeDocument/2006/relationships/hyperlink" Target="http://www.uco.es/eps/node/1369" TargetMode="External"/><Relationship Id="rId15" Type="http://schemas.openxmlformats.org/officeDocument/2006/relationships/hyperlink" Target="http://www.uco.es/eps/node/1505" TargetMode="External"/><Relationship Id="rId10" Type="http://schemas.openxmlformats.org/officeDocument/2006/relationships/hyperlink" Target="http://www.uco.es/pie/propfiles/documentos/orientadores-ies/eps-cordoba/g-ing-electrica.pdf" TargetMode="External"/><Relationship Id="rId4" Type="http://schemas.openxmlformats.org/officeDocument/2006/relationships/hyperlink" Target="http://www.uco.es/pie/propfiles/documentos/orientadores-ies/eps-cordoba/g-ing-informatica.pdf" TargetMode="External"/><Relationship Id="rId9" Type="http://schemas.openxmlformats.org/officeDocument/2006/relationships/hyperlink" Target="http://www.uco.es/eps/node/616" TargetMode="External"/><Relationship Id="rId14" Type="http://schemas.openxmlformats.org/officeDocument/2006/relationships/hyperlink" Target="http://www.uco.es/eps/node/136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ntadeandalucia.es/economiayconocimiento/sguit/?q=grados&amp;d=g_not_cor_anteriores_top.php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4.png"/><Relationship Id="rId4" Type="http://schemas.openxmlformats.org/officeDocument/2006/relationships/hyperlink" Target="http://www.uco.es/eps/node/1293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o.es/eps/node/1449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co.es/eps/node/42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o.es/eps/novedadesempleo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lpais.com/especiales/2014/carreras-con-mas-empleo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efp.minhafp.gob.es/web/servicios/empleo_publico/tipos.html" TargetMode="External"/><Relationship Id="rId4" Type="http://schemas.openxmlformats.org/officeDocument/2006/relationships/slide" Target="slide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co.es/servicios/alojamiento/servicios-comunes/servicios-equipamientos-deportivos.html" TargetMode="External"/><Relationship Id="rId3" Type="http://schemas.openxmlformats.org/officeDocument/2006/relationships/hyperlink" Target="http://www.uco.es/servicios/biblioteca/centros/gen/index.html" TargetMode="External"/><Relationship Id="rId7" Type="http://schemas.openxmlformats.org/officeDocument/2006/relationships/hyperlink" Target="http://www.uco.es/servicios/alojamiento/alojamiento-estudiantes/colegios-mayores/index.html" TargetMode="External"/><Relationship Id="rId12" Type="http://schemas.openxmlformats.org/officeDocument/2006/relationships/hyperlink" Target="https://www.uco.es/rsu/cooperacion/quehacemos/voluntariado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uco.es/servicios/alojamiento/alojamiento-estudiantes/lucano-rabanales/index.html" TargetMode="External"/><Relationship Id="rId11" Type="http://schemas.openxmlformats.org/officeDocument/2006/relationships/hyperlink" Target="http://www.uco.es/campus_rabanales/servicios/otros/compartetucoche" TargetMode="External"/><Relationship Id="rId5" Type="http://schemas.openxmlformats.org/officeDocument/2006/relationships/hyperlink" Target="http://www.uco.es/campus_rabanales/servicios/otros/reprografia" TargetMode="External"/><Relationship Id="rId10" Type="http://schemas.openxmlformats.org/officeDocument/2006/relationships/hyperlink" Target="http://www.uco.es/campus_rabanales/servicios/otros/oficinas-bancarias" TargetMode="External"/><Relationship Id="rId4" Type="http://schemas.openxmlformats.org/officeDocument/2006/relationships/hyperlink" Target="http://www.uco.es/servicios/biblioteca/centros/rab/index.html" TargetMode="External"/><Relationship Id="rId9" Type="http://schemas.openxmlformats.org/officeDocument/2006/relationships/hyperlink" Target="http://www.uco.es/campus_rabanales/servicios/otros/cafeteria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o.es/" TargetMode="External"/><Relationship Id="rId7" Type="http://schemas.openxmlformats.org/officeDocument/2006/relationships/hyperlink" Target="http://www.uco.es/pie/estudiantes-que-acceden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co.es/pie/orientadores" TargetMode="External"/><Relationship Id="rId5" Type="http://schemas.openxmlformats.org/officeDocument/2006/relationships/hyperlink" Target="http://www.uco.es/pie" TargetMode="External"/><Relationship Id="rId4" Type="http://schemas.openxmlformats.org/officeDocument/2006/relationships/hyperlink" Target="http://www.uco.es/ep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o.es/pie/estudiantes-que-acceden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OQL7vP-RIs" TargetMode="External"/><Relationship Id="rId6" Type="http://schemas.openxmlformats.org/officeDocument/2006/relationships/hyperlink" Target="EPSC.mp4" TargetMode="External"/><Relationship Id="rId5" Type="http://schemas.openxmlformats.org/officeDocument/2006/relationships/hyperlink" Target="http://youtu.be/8OQL7vP-RIs" TargetMode="Externa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hyperlink" Target="https://picasaweb.google.com/103547224739988175417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o.es/eps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4lU4sWM2Mk" TargetMode="External"/><Relationship Id="rId6" Type="http://schemas.openxmlformats.org/officeDocument/2006/relationships/hyperlink" Target="UCO.mp4" TargetMode="External"/><Relationship Id="rId5" Type="http://schemas.openxmlformats.org/officeDocument/2006/relationships/hyperlink" Target="http://youtu.be/c4lU4sWM2Mk" TargetMode="Externa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7" Type="http://schemas.openxmlformats.org/officeDocument/2006/relationships/hyperlink" Target="http://es.wikipedia.org/wiki/Clasificaci%C3%B3n_acad%C3%A9mica_de_universidades_de_Espa%C3%B1a#Ranking_del_IAIF_de_la_Universidad_Complutense_de_Madrid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ogle.es/url?sa=t&amp;rct=j&amp;q=&amp;esrc=s&amp;source=web&amp;cd=2&amp;cad=rja&amp;uact=8&amp;ved=0CCsQFjAB&amp;url=http://www.unav.es/noticias/ranking_mejores_universidades.doc&amp;ei=3C3NVLqwFIKuU__-g6gK&amp;usg=AFQjCNG0WlyJVnh3H2PzABTBKrjoRHBANQ&amp;sig2=dwnQNSxiWktg6sTYXzioIg&amp;bvm=bv.85076809,d.d24" TargetMode="External"/><Relationship Id="rId5" Type="http://schemas.openxmlformats.org/officeDocument/2006/relationships/hyperlink" Target="https://www.uco.es/filosofiayletras/principal/normas-documentos/documentos/movilidad/erasmus-extranjeros/UCO.pdf" TargetMode="External"/><Relationship Id="rId4" Type="http://schemas.openxmlformats.org/officeDocument/2006/relationships/slide" Target="slide3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co.es/grados/index.php?option=com_content&amp;view=article&amp;id=74:memoria-de-ciencias-ambientales&amp;catid=9" TargetMode="External"/><Relationship Id="rId13" Type="http://schemas.openxmlformats.org/officeDocument/2006/relationships/hyperlink" Target="http://www.uco.es/grados/index.php?option=com_content&amp;view=article&amp;id=80:memoria-de-educacion-social&amp;catid=10" TargetMode="External"/><Relationship Id="rId18" Type="http://schemas.openxmlformats.org/officeDocument/2006/relationships/hyperlink" Target="http://www.uco.es/grados/index.php?option=com_content&amp;view=article&amp;id=61:memriagestioncultural&amp;catid=6" TargetMode="External"/><Relationship Id="rId3" Type="http://schemas.openxmlformats.org/officeDocument/2006/relationships/hyperlink" Target="http://www.uco.es/derechoyccee/doble-grado/index.html" TargetMode="External"/><Relationship Id="rId7" Type="http://schemas.openxmlformats.org/officeDocument/2006/relationships/hyperlink" Target="http://www.uco.es/grados/index.php?option=com_content&amp;view=article&amp;id=73:memoria-de-bioquimica&amp;catid=9" TargetMode="External"/><Relationship Id="rId12" Type="http://schemas.openxmlformats.org/officeDocument/2006/relationships/hyperlink" Target="http://www.uco.es/grados/index.php?option=com_content&amp;view=article&amp;id=81:memoria-de-educacion-primaria&amp;catid=10" TargetMode="External"/><Relationship Id="rId17" Type="http://schemas.openxmlformats.org/officeDocument/2006/relationships/hyperlink" Target="http://www.uco.es/grados/index.php?option=com_content&amp;view=article&amp;id=75:memoria-de-fisica&amp;catid=9" TargetMode="External"/><Relationship Id="rId2" Type="http://schemas.openxmlformats.org/officeDocument/2006/relationships/notesSlide" Target="../notesSlides/notesSlide30.xml"/><Relationship Id="rId16" Type="http://schemas.openxmlformats.org/officeDocument/2006/relationships/hyperlink" Target="http://www.uco.es/grados/index.php?option=com_content&amp;view=article&amp;id=97:memoria-de-filologia-hispanica&amp;catid=6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uco.es/grados/index.php?option=com_content&amp;view=article&amp;id=72:memoria-de-biologia&amp;catid=9" TargetMode="External"/><Relationship Id="rId11" Type="http://schemas.openxmlformats.org/officeDocument/2006/relationships/hyperlink" Target="http://www.uco.es/grados/index.php?option=com_content&amp;view=article&amp;id=82:memoria-de-educacion-infantil&amp;catid=10" TargetMode="External"/><Relationship Id="rId5" Type="http://schemas.openxmlformats.org/officeDocument/2006/relationships/hyperlink" Target="http://www.uco.es/grados/index.php?option=com_content&amp;view=article&amp;id=79:memoria-de-ade&amp;catid=10" TargetMode="External"/><Relationship Id="rId15" Type="http://schemas.openxmlformats.org/officeDocument/2006/relationships/hyperlink" Target="http://www.uco.es/grados/index.php?option=com_content&amp;view=article&amp;id=96:memoria-de-estudios-ingleses&amp;catid=6" TargetMode="External"/><Relationship Id="rId10" Type="http://schemas.openxmlformats.org/officeDocument/2006/relationships/hyperlink" Target="http://www.uco.es/grados/index.php?option=com_content&amp;view=article&amp;id=78:memoria-de-derecho&amp;catid=10" TargetMode="External"/><Relationship Id="rId4" Type="http://schemas.openxmlformats.org/officeDocument/2006/relationships/hyperlink" Target="http://www.uco.es/politecnica-belmez/gdoble/index.html" TargetMode="External"/><Relationship Id="rId9" Type="http://schemas.openxmlformats.org/officeDocument/2006/relationships/hyperlink" Target="http://www.uco.es/grados/index.php?option=com_content&amp;view=article&amp;id=71:memoria-cyta-1&amp;catid=9" TargetMode="External"/><Relationship Id="rId14" Type="http://schemas.openxmlformats.org/officeDocument/2006/relationships/hyperlink" Target="http://www.uco.es/grados/index.php?option=com_content&amp;view=article&amp;id=30:memoria-enfermeria&amp;catid=7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co.es/grados/index.php?option=com_content&amp;view=article&amp;id=89:memoria-de-ingenieria-electronica-industrial&amp;catid=8" TargetMode="External"/><Relationship Id="rId13" Type="http://schemas.openxmlformats.org/officeDocument/2006/relationships/hyperlink" Target="http://www.uco.es/grados/index.php?option=com_content&amp;view=article&amp;id=60:memoria-medicina&amp;catid=7" TargetMode="External"/><Relationship Id="rId18" Type="http://schemas.openxmlformats.org/officeDocument/2006/relationships/hyperlink" Target="http://www.uco.es/grados/index.php?option=com_content&amp;view=article&amp;id=29:memoria-veterinaria&amp;catid=7" TargetMode="External"/><Relationship Id="rId3" Type="http://schemas.openxmlformats.org/officeDocument/2006/relationships/hyperlink" Target="http://www.uco.es/grados/index.php?option=com_content&amp;view=article&amp;id=32:memoria-historia&amp;catid=6" TargetMode="External"/><Relationship Id="rId7" Type="http://schemas.openxmlformats.org/officeDocument/2006/relationships/hyperlink" Target="http://www.uco.es/grados/index.php?option=com_content&amp;view=article&amp;id=88:memoria-de-ingenieria-electrica&amp;catid=8" TargetMode="External"/><Relationship Id="rId12" Type="http://schemas.openxmlformats.org/officeDocument/2006/relationships/hyperlink" Target="http://www.uco.es/grados/index.php?option=com_content&amp;view=article&amp;id=92:memoria-de-ingenieria-en-recursos-energeticos-y-mineros&amp;catid=8" TargetMode="External"/><Relationship Id="rId17" Type="http://schemas.openxmlformats.org/officeDocument/2006/relationships/hyperlink" Target="http://www.uco.es/grados/index.php?option=com_content&amp;view=article&amp;id=84:memoria-de-turismo&amp;catid=10" TargetMode="External"/><Relationship Id="rId2" Type="http://schemas.openxmlformats.org/officeDocument/2006/relationships/notesSlide" Target="../notesSlides/notesSlide31.xml"/><Relationship Id="rId16" Type="http://schemas.openxmlformats.org/officeDocument/2006/relationships/hyperlink" Target="http://www.uco.es/grados/index.php?option=com_content&amp;view=article&amp;id=65:memoria-traduccion-e-interpretacion&amp;catid=6" TargetMode="External"/><Relationship Id="rId20" Type="http://schemas.openxmlformats.org/officeDocument/2006/relationships/hyperlink" Target="http://www.uco.es/grados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uco.es/grados/index.php?option=com_content&amp;view=article&amp;id=91:memoria-de-ingenieria-civil&amp;catid=8" TargetMode="External"/><Relationship Id="rId11" Type="http://schemas.openxmlformats.org/officeDocument/2006/relationships/hyperlink" Target="http://www.uco.es/grados/index.php?option=com_content&amp;view=article&amp;id=90:memoria-de-ingenieria-mecanica&amp;catid=8" TargetMode="External"/><Relationship Id="rId5" Type="http://schemas.openxmlformats.org/officeDocument/2006/relationships/hyperlink" Target="http://www.uco.es/grados/index.php?option=com_content&amp;view=article&amp;id=85:memoria-de-ingenieria-agroalimentaria-y-del-medio-rural&amp;catid=8" TargetMode="External"/><Relationship Id="rId15" Type="http://schemas.openxmlformats.org/officeDocument/2006/relationships/hyperlink" Target="http://www.uco.es/grados/index.php?option=com_content&amp;view=article&amp;id=83:memoria-de-relaciones-laborales-y-rrhh&amp;catid=10" TargetMode="External"/><Relationship Id="rId10" Type="http://schemas.openxmlformats.org/officeDocument/2006/relationships/hyperlink" Target="http://www.uco.es/grados/index.php?option=com_content&amp;view=article&amp;id=87:memoria-de-ingenieria-informatica&amp;catid=8" TargetMode="External"/><Relationship Id="rId19" Type="http://schemas.openxmlformats.org/officeDocument/2006/relationships/slide" Target="slide3.xml"/><Relationship Id="rId4" Type="http://schemas.openxmlformats.org/officeDocument/2006/relationships/hyperlink" Target="http://www.uco.es/grados/index.php?option=com_content&amp;view=article&amp;id=63:memoria-historia-del-arte&amp;catid=6" TargetMode="External"/><Relationship Id="rId9" Type="http://schemas.openxmlformats.org/officeDocument/2006/relationships/hyperlink" Target="http://www.uco.es/grados/index.php?option=com_content&amp;view=article&amp;id=86:memoria-de-ingenieria-forestal&amp;catid=8" TargetMode="External"/><Relationship Id="rId14" Type="http://schemas.openxmlformats.org/officeDocument/2006/relationships/hyperlink" Target="http://www.uco.es/grados/index.php?option=com_content&amp;view=article&amp;id=76:memoria-de-quimica&amp;catid=9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co.es/estudios/idep/masteres/cambio-global-recursos-naturales-sostenibilidad" TargetMode="External"/><Relationship Id="rId13" Type="http://schemas.openxmlformats.org/officeDocument/2006/relationships/hyperlink" Target="http://www.uco.es/estudios/idep/masteres/cultura-de-paz" TargetMode="External"/><Relationship Id="rId3" Type="http://schemas.openxmlformats.org/officeDocument/2006/relationships/hyperlink" Target="http://www.uco.es/estudios/idep/masteres/abogacia" TargetMode="External"/><Relationship Id="rId7" Type="http://schemas.openxmlformats.org/officeDocument/2006/relationships/hyperlink" Target="http://www.uco.es/estudios/idep/masteres/biotecnologia-molecular-celular-genetica" TargetMode="External"/><Relationship Id="rId12" Type="http://schemas.openxmlformats.org/officeDocument/2006/relationships/hyperlink" Target="http://www.uco.es/estudios/idep/masteres/control-procesos-industriales" TargetMode="External"/><Relationship Id="rId17" Type="http://schemas.openxmlformats.org/officeDocument/2006/relationships/hyperlink" Target="http://www.uco.es/estudios/idep/masteres/educador-ambiental" TargetMode="External"/><Relationship Id="rId2" Type="http://schemas.openxmlformats.org/officeDocument/2006/relationships/notesSlide" Target="../notesSlides/notesSlide32.xml"/><Relationship Id="rId16" Type="http://schemas.openxmlformats.org/officeDocument/2006/relationships/hyperlink" Target="http://www.uco.es/estudios/idep/masteres/educacion-inclusiva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uco.es/estudios/idep/masteres/arqueologia-patrimonio" TargetMode="External"/><Relationship Id="rId11" Type="http://schemas.openxmlformats.org/officeDocument/2006/relationships/hyperlink" Target="http://www.uco.es/estudios/idep/masteres/comercio-exterior-internacionalizacion-empresas" TargetMode="External"/><Relationship Id="rId5" Type="http://schemas.openxmlformats.org/officeDocument/2006/relationships/hyperlink" Target="http://www.uco.es/estudios/idep/masteres/agroecologia" TargetMode="External"/><Relationship Id="rId15" Type="http://schemas.openxmlformats.org/officeDocument/2006/relationships/hyperlink" Target="http://www.uco.es/estudios/idep/masteres/desarrollo-rural-territorial" TargetMode="External"/><Relationship Id="rId10" Type="http://schemas.openxmlformats.org/officeDocument/2006/relationships/hyperlink" Target="http://www.uco.es/estudios/idep/masteres/cinematografia" TargetMode="External"/><Relationship Id="rId4" Type="http://schemas.openxmlformats.org/officeDocument/2006/relationships/hyperlink" Target="http://www.uco.es/estudios/idep/masteres/agroalimentacion" TargetMode="External"/><Relationship Id="rId9" Type="http://schemas.openxmlformats.org/officeDocument/2006/relationships/hyperlink" Target="http://www.uco.es/estudios/idep/masteres/ciencias-forenses" TargetMode="External"/><Relationship Id="rId14" Type="http://schemas.openxmlformats.org/officeDocument/2006/relationships/hyperlink" Target="http://www.uco.es/estudios/idep/masteres/derecho-autonomo-local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co.es/estudios/idep/masteres/hidraulica-ambiental" TargetMode="External"/><Relationship Id="rId13" Type="http://schemas.openxmlformats.org/officeDocument/2006/relationships/hyperlink" Target="http://www.uco.es/estudios/idep/masteres/ingles-cualificacion-profesional" TargetMode="External"/><Relationship Id="rId3" Type="http://schemas.openxmlformats.org/officeDocument/2006/relationships/hyperlink" Target="http://www.uco.es/estudios/idep/masteres/electroquimica-ciencia-tecnologia" TargetMode="External"/><Relationship Id="rId7" Type="http://schemas.openxmlformats.org/officeDocument/2006/relationships/hyperlink" Target="http://www.uco.es/estudios/idep/masteres/gestion-patrimonio-municipio" TargetMode="External"/><Relationship Id="rId12" Type="http://schemas.openxmlformats.org/officeDocument/2006/relationships/hyperlink" Target="http://www.uco.es/eps/node/1505" TargetMode="External"/><Relationship Id="rId17" Type="http://schemas.openxmlformats.org/officeDocument/2006/relationships/hyperlink" Target="http://www.uco.es/estudios/idep/masteres/medicina-sanidad-mejora-animal" TargetMode="External"/><Relationship Id="rId2" Type="http://schemas.openxmlformats.org/officeDocument/2006/relationships/notesSlide" Target="../notesSlides/notesSlide33.xml"/><Relationship Id="rId16" Type="http://schemas.openxmlformats.org/officeDocument/2006/relationships/hyperlink" Target="http://www.uco.es/estudios/idep/masteres/materiales-almacenamiento-conversion-energia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uco.es/estudios/idep/masteres/geomatica" TargetMode="External"/><Relationship Id="rId11" Type="http://schemas.openxmlformats.org/officeDocument/2006/relationships/hyperlink" Target="http://www.uco.es/estudios/idep/masteres/ingenieria-informatica" TargetMode="External"/><Relationship Id="rId5" Type="http://schemas.openxmlformats.org/officeDocument/2006/relationships/hyperlink" Target="http://www.uco.es/estudios/idep/masteres/etologia" TargetMode="External"/><Relationship Id="rId15" Type="http://schemas.openxmlformats.org/officeDocument/2006/relationships/hyperlink" Target="http://www.uco.es/estudios/idep/masteres/investigacion-biomedica-traslacional" TargetMode="External"/><Relationship Id="rId10" Type="http://schemas.openxmlformats.org/officeDocument/2006/relationships/hyperlink" Target="http://www.uco.es/etsiam/master-ingenieria-agronomica/index.html" TargetMode="External"/><Relationship Id="rId4" Type="http://schemas.openxmlformats.org/officeDocument/2006/relationships/hyperlink" Target="http://www.uco.es/estudios/idep/masteres/energias-renovables-distribuidas" TargetMode="External"/><Relationship Id="rId9" Type="http://schemas.openxmlformats.org/officeDocument/2006/relationships/hyperlink" Target="http://www.uco.es/estudios/idep/masteres/node/106" TargetMode="External"/><Relationship Id="rId14" Type="http://schemas.openxmlformats.org/officeDocument/2006/relationships/hyperlink" Target="http://www.uco.es/estudios/idep/masteres/intervencion-investigacion-psicologica-justicia-salud-bienestar-social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co.es/estudios/idep/masteres/prevencion-riesgos-laborales" TargetMode="External"/><Relationship Id="rId13" Type="http://schemas.openxmlformats.org/officeDocument/2006/relationships/hyperlink" Target="http://www.uco.es/estudios/idep/masteres/quimica" TargetMode="External"/><Relationship Id="rId18" Type="http://schemas.openxmlformats.org/officeDocument/2006/relationships/hyperlink" Target="http://www.uco.es/estudios/idep/masteres/traduccion-especializada-ingles-frances-aleman-espanol" TargetMode="External"/><Relationship Id="rId3" Type="http://schemas.openxmlformats.org/officeDocument/2006/relationships/hyperlink" Target="http://www.uco.es/estudios/idep/masteres/metodologia-investigacion-ciencias-de-la-salud" TargetMode="External"/><Relationship Id="rId21" Type="http://schemas.openxmlformats.org/officeDocument/2006/relationships/hyperlink" Target="http://www.uco.es/estudios/idep/masteres/" TargetMode="External"/><Relationship Id="rId7" Type="http://schemas.openxmlformats.org/officeDocument/2006/relationships/hyperlink" Target="http://www.uco.es/estudios/idep/masteres/politicas-territoriales-empleo" TargetMode="External"/><Relationship Id="rId12" Type="http://schemas.openxmlformats.org/officeDocument/2006/relationships/hyperlink" Target="http://www.uco.es/estudios/idep/masteres/psicologia-general-sanitaria" TargetMode="External"/><Relationship Id="rId17" Type="http://schemas.openxmlformats.org/officeDocument/2006/relationships/hyperlink" Target="http://www.uco.es/estudios/idep/masteres/textos-documentos-intervencion-cultural" TargetMode="External"/><Relationship Id="rId2" Type="http://schemas.openxmlformats.org/officeDocument/2006/relationships/notesSlide" Target="../notesSlides/notesSlide34.xml"/><Relationship Id="rId16" Type="http://schemas.openxmlformats.org/officeDocument/2006/relationships/hyperlink" Target="http://www.uco.es/estudios/idep/masteres/tecnologia-del-agua" TargetMode="External"/><Relationship Id="rId20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uco.es/estudios/idep/masteres/plasma-laser-y-tecnologias-superficie" TargetMode="External"/><Relationship Id="rId11" Type="http://schemas.openxmlformats.org/officeDocument/2006/relationships/hyperlink" Target="http://www.uco.es/estudios/idep/masteres/proyectos-gestion-plantas-agroindustriales" TargetMode="External"/><Relationship Id="rId5" Type="http://schemas.openxmlformats.org/officeDocument/2006/relationships/hyperlink" Target="http://www.uco.es/estudios/idep/masteres/olivicultura-elaiotecnia" TargetMode="External"/><Relationship Id="rId15" Type="http://schemas.openxmlformats.org/officeDocument/2006/relationships/hyperlink" Target="http://www.uco.es/estudios/idep/masteres/sistemas-inteligentes" TargetMode="External"/><Relationship Id="rId10" Type="http://schemas.openxmlformats.org/officeDocument/2006/relationships/hyperlink" Target="http://www.uco.es/estudios/idep/masteres/profesorado-ensenanza-secundaria-obligatoria-bachillerato" TargetMode="External"/><Relationship Id="rId19" Type="http://schemas.openxmlformats.org/officeDocument/2006/relationships/hyperlink" Target="http://www.uco.es/estudios/idep/masteres/zootecnia-gestion-sostenible" TargetMode="External"/><Relationship Id="rId4" Type="http://schemas.openxmlformats.org/officeDocument/2006/relationships/hyperlink" Target="http://www.uco.es/estudios/idep/masteres/nutricion-metabolismo" TargetMode="External"/><Relationship Id="rId9" Type="http://schemas.openxmlformats.org/officeDocument/2006/relationships/hyperlink" Target="http://www.uco.es/estudios/idep/masteres/produccion-proteccion-mejora-vegetal" TargetMode="External"/><Relationship Id="rId14" Type="http://schemas.openxmlformats.org/officeDocument/2006/relationships/hyperlink" Target="http://www.uco.es/estudios/idep/masteres/representacion-diseno-ingenieria-arquitectura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co.es/eps/node/1368" TargetMode="External"/><Relationship Id="rId13" Type="http://schemas.openxmlformats.org/officeDocument/2006/relationships/slide" Target="slide3.xml"/><Relationship Id="rId3" Type="http://schemas.openxmlformats.org/officeDocument/2006/relationships/hyperlink" Target="http://www.uco.es/eps/node/618" TargetMode="External"/><Relationship Id="rId7" Type="http://schemas.openxmlformats.org/officeDocument/2006/relationships/hyperlink" Target="http://www.uco.es/pie/propfiles/documentos/orientadores-ies/eps-cordoba/g-ing-electrica.pdf" TargetMode="External"/><Relationship Id="rId12" Type="http://schemas.openxmlformats.org/officeDocument/2006/relationships/hyperlink" Target="http://www.boe.es/buscar/doc.php?id=BOE-A-1986-8176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uco.es/eps/node/616" TargetMode="External"/><Relationship Id="rId11" Type="http://schemas.openxmlformats.org/officeDocument/2006/relationships/hyperlink" Target="http://www.uco.es/eps/node/1367" TargetMode="External"/><Relationship Id="rId5" Type="http://schemas.openxmlformats.org/officeDocument/2006/relationships/hyperlink" Target="http://www.uco.es/eps/node/1370" TargetMode="External"/><Relationship Id="rId10" Type="http://schemas.openxmlformats.org/officeDocument/2006/relationships/hyperlink" Target="http://www.uco.es/pie/propfiles/documentos/orientadores-ies/eps-cordoba/g-ing-mecanica.pdf" TargetMode="External"/><Relationship Id="rId4" Type="http://schemas.openxmlformats.org/officeDocument/2006/relationships/hyperlink" Target="http://www.uco.es/pie/propfiles/documentos/orientadores-ies/eps-cordoba/g-ing-electronica-industrial.pdf" TargetMode="External"/><Relationship Id="rId9" Type="http://schemas.openxmlformats.org/officeDocument/2006/relationships/hyperlink" Target="http://www.uco.es/eps/node/617" TargetMode="External"/><Relationship Id="rId14" Type="http://schemas.openxmlformats.org/officeDocument/2006/relationships/slide" Target="slide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e.es/buscar/doc.php?id=BOE-A-1986-8176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slide" Target="slide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o.es/campus_rabanales/" TargetMode="External"/><Relationship Id="rId7" Type="http://schemas.openxmlformats.org/officeDocument/2006/relationships/hyperlink" Target="http://www.uco.es/politecnica-belmez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co.es/informacion/moverse/humanidades.html" TargetMode="External"/><Relationship Id="rId5" Type="http://schemas.openxmlformats.org/officeDocument/2006/relationships/hyperlink" Target="http://www.uco.es/informacion/moverse/menendez.html" TargetMode="External"/><Relationship Id="rId4" Type="http://schemas.openxmlformats.org/officeDocument/2006/relationships/hyperlink" Target="http://www.uco.es/campus_rabanales/planos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" Target="slide9.xml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18" Type="http://schemas.openxmlformats.org/officeDocument/2006/relationships/image" Target="../media/image64.jpeg"/><Relationship Id="rId3" Type="http://schemas.openxmlformats.org/officeDocument/2006/relationships/image" Target="../media/image50.jpeg"/><Relationship Id="rId21" Type="http://schemas.openxmlformats.org/officeDocument/2006/relationships/hyperlink" Target="mailto:infoeps@uco.es" TargetMode="External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openxmlformats.org/officeDocument/2006/relationships/image" Target="../media/image24.jp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63.jpeg"/><Relationship Id="rId20" Type="http://schemas.openxmlformats.org/officeDocument/2006/relationships/hyperlink" Target="http://www.uco.es/ep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62.jpeg"/><Relationship Id="rId23" Type="http://schemas.openxmlformats.org/officeDocument/2006/relationships/image" Target="../media/image67.png"/><Relationship Id="rId10" Type="http://schemas.openxmlformats.org/officeDocument/2006/relationships/image" Target="../media/image57.jpeg"/><Relationship Id="rId19" Type="http://schemas.openxmlformats.org/officeDocument/2006/relationships/image" Target="../media/image65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Relationship Id="rId22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o.es/campus_rabanales/images/plano/plano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uco.es/campus_rabanales/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o.es/campus_rabanales/images/PDF/AularioPlantaBajaSuperficies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slide" Target="slide3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138"/>
            <a:ext cx="7772400" cy="1252537"/>
          </a:xfrm>
        </p:spPr>
        <p:txBody>
          <a:bodyPr>
            <a:normAutofit/>
          </a:bodyPr>
          <a:lstStyle/>
          <a:p>
            <a:r>
              <a:rPr lang="es-ES" b="1" dirty="0"/>
              <a:t>Jornadas de Orientación </a:t>
            </a:r>
            <a:r>
              <a:rPr lang="es-ES" b="1" dirty="0" smtClean="0"/>
              <a:t>Académica de la Universidad de Córdoba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dirty="0" smtClean="0"/>
              <a:t>Escuela </a:t>
            </a:r>
            <a:r>
              <a:rPr lang="es-ES" dirty="0"/>
              <a:t>Politécnica Superior de </a:t>
            </a:r>
            <a:r>
              <a:rPr lang="es-ES" dirty="0" smtClean="0"/>
              <a:t>Córdoba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dirty="0" smtClean="0">
                <a:hlinkClick r:id="rId3"/>
              </a:rPr>
              <a:t>http://www.uco.es/eps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118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Titulaciones que se imparten en la </a:t>
            </a:r>
            <a:r>
              <a:rPr lang="es-ES" dirty="0" err="1"/>
              <a:t>EPSC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ES" dirty="0"/>
              <a:t>TÍTULOS DE </a:t>
            </a:r>
            <a:r>
              <a:rPr lang="es-ES" dirty="0" smtClean="0"/>
              <a:t>GRADO:</a:t>
            </a:r>
          </a:p>
          <a:p>
            <a:pPr lvl="1"/>
            <a:r>
              <a:rPr lang="es-ES" dirty="0"/>
              <a:t>Graduado/a en Ingeniería Informática (</a:t>
            </a:r>
            <a:r>
              <a:rPr lang="es-ES" dirty="0">
                <a:hlinkClick r:id="rId3"/>
              </a:rPr>
              <a:t>web</a:t>
            </a:r>
            <a:r>
              <a:rPr lang="es-ES" dirty="0"/>
              <a:t> – </a:t>
            </a:r>
            <a:r>
              <a:rPr lang="es-ES" dirty="0" err="1" smtClean="0">
                <a:hlinkClick r:id="rId4"/>
              </a:rPr>
              <a:t>pdf</a:t>
            </a:r>
            <a:r>
              <a:rPr lang="es-ES" dirty="0" smtClean="0"/>
              <a:t> - </a:t>
            </a:r>
            <a:r>
              <a:rPr lang="es-ES" dirty="0" smtClean="0">
                <a:hlinkClick r:id="rId5"/>
              </a:rPr>
              <a:t>asignaturas</a:t>
            </a:r>
            <a:r>
              <a:rPr lang="es-ES" dirty="0" smtClean="0"/>
              <a:t>)</a:t>
            </a:r>
            <a:endParaRPr lang="es-ES" dirty="0"/>
          </a:p>
          <a:p>
            <a:pPr lvl="2"/>
            <a:r>
              <a:rPr lang="es-ES" dirty="0"/>
              <a:t>Ingeniería de Computadores</a:t>
            </a:r>
          </a:p>
          <a:p>
            <a:pPr lvl="2"/>
            <a:r>
              <a:rPr lang="es-ES" dirty="0"/>
              <a:t>Ingeniería del Software</a:t>
            </a:r>
          </a:p>
          <a:p>
            <a:pPr lvl="2"/>
            <a:r>
              <a:rPr lang="es-ES" dirty="0"/>
              <a:t>Computación</a:t>
            </a:r>
          </a:p>
          <a:p>
            <a:pPr marL="0" indent="0">
              <a:buNone/>
            </a:pPr>
            <a:r>
              <a:rPr lang="es-ES" i="1" dirty="0" smtClean="0"/>
              <a:t>      Grados con </a:t>
            </a:r>
            <a:r>
              <a:rPr lang="es-ES" i="1" u="sng" dirty="0" smtClean="0"/>
              <a:t>atribuciones profesionales</a:t>
            </a:r>
            <a:r>
              <a:rPr lang="es-ES" i="1" dirty="0" smtClean="0"/>
              <a:t> (AP) de Ingeniero Técnico</a:t>
            </a:r>
            <a:br>
              <a:rPr lang="es-ES" i="1" dirty="0" smtClean="0"/>
            </a:br>
            <a:r>
              <a:rPr lang="es-ES" i="1" dirty="0" smtClean="0"/>
              <a:t>      Industrial</a:t>
            </a:r>
          </a:p>
          <a:p>
            <a:pPr lvl="1"/>
            <a:r>
              <a:rPr lang="es-ES" dirty="0" smtClean="0"/>
              <a:t>Graduado/a en Ingeniería Electrónica Industrial (</a:t>
            </a:r>
            <a:r>
              <a:rPr lang="es-ES" dirty="0" smtClean="0">
                <a:hlinkClick r:id="rId6"/>
              </a:rPr>
              <a:t>web</a:t>
            </a:r>
            <a:r>
              <a:rPr lang="es-ES" dirty="0" smtClean="0"/>
              <a:t> – </a:t>
            </a:r>
            <a:r>
              <a:rPr lang="es-ES" dirty="0" err="1" smtClean="0">
                <a:hlinkClick r:id="rId7"/>
              </a:rPr>
              <a:t>pdf</a:t>
            </a:r>
            <a:r>
              <a:rPr lang="es-ES" dirty="0" smtClean="0"/>
              <a:t> - </a:t>
            </a:r>
            <a:r>
              <a:rPr lang="es-ES" dirty="0" smtClean="0">
                <a:hlinkClick r:id="rId8"/>
              </a:rPr>
              <a:t>asignaturas</a:t>
            </a:r>
            <a:r>
              <a:rPr lang="es-ES" dirty="0" smtClean="0"/>
              <a:t>)</a:t>
            </a:r>
          </a:p>
          <a:p>
            <a:pPr lvl="1"/>
            <a:r>
              <a:rPr lang="es-ES" dirty="0" smtClean="0"/>
              <a:t>Graduado/a </a:t>
            </a:r>
            <a:r>
              <a:rPr lang="es-ES" dirty="0"/>
              <a:t>en Ingeniería </a:t>
            </a:r>
            <a:r>
              <a:rPr lang="es-ES" dirty="0" smtClean="0"/>
              <a:t>Eléctrica (</a:t>
            </a:r>
            <a:r>
              <a:rPr lang="es-ES" dirty="0" smtClean="0">
                <a:hlinkClick r:id="rId9"/>
              </a:rPr>
              <a:t>web</a:t>
            </a:r>
            <a:r>
              <a:rPr lang="es-ES" dirty="0" smtClean="0"/>
              <a:t> – </a:t>
            </a:r>
            <a:r>
              <a:rPr lang="es-ES" dirty="0" err="1" smtClean="0">
                <a:hlinkClick r:id="rId10"/>
              </a:rPr>
              <a:t>pdf</a:t>
            </a:r>
            <a:r>
              <a:rPr lang="es-ES" dirty="0" smtClean="0"/>
              <a:t> - </a:t>
            </a:r>
            <a:r>
              <a:rPr lang="es-ES" dirty="0" smtClean="0">
                <a:hlinkClick r:id="rId11"/>
              </a:rPr>
              <a:t>asignaturas</a:t>
            </a:r>
            <a:r>
              <a:rPr lang="es-ES" dirty="0" smtClean="0"/>
              <a:t>)</a:t>
            </a:r>
            <a:endParaRPr lang="es-ES" dirty="0"/>
          </a:p>
          <a:p>
            <a:pPr lvl="1"/>
            <a:r>
              <a:rPr lang="es-ES" dirty="0"/>
              <a:t>Graduado/a en Ingeniería </a:t>
            </a:r>
            <a:r>
              <a:rPr lang="es-ES" dirty="0" smtClean="0"/>
              <a:t>Mecánica </a:t>
            </a:r>
            <a:r>
              <a:rPr lang="es-ES" dirty="0"/>
              <a:t>(</a:t>
            </a:r>
            <a:r>
              <a:rPr lang="es-ES" dirty="0">
                <a:hlinkClick r:id="rId12"/>
              </a:rPr>
              <a:t>web</a:t>
            </a:r>
            <a:r>
              <a:rPr lang="es-ES" dirty="0"/>
              <a:t> – </a:t>
            </a:r>
            <a:r>
              <a:rPr lang="es-ES" dirty="0" smtClean="0">
                <a:hlinkClick r:id="rId13"/>
              </a:rPr>
              <a:t>pdf</a:t>
            </a:r>
            <a:r>
              <a:rPr lang="es-ES" dirty="0" smtClean="0"/>
              <a:t> - </a:t>
            </a:r>
            <a:r>
              <a:rPr lang="es-ES" dirty="0" smtClean="0">
                <a:hlinkClick r:id="rId14"/>
              </a:rPr>
              <a:t>asignaturas</a:t>
            </a:r>
            <a:r>
              <a:rPr lang="es-ES" dirty="0" smtClean="0"/>
              <a:t>)</a:t>
            </a:r>
          </a:p>
          <a:p>
            <a:pPr marL="0" indent="0">
              <a:buNone/>
            </a:pPr>
            <a:r>
              <a:rPr lang="es-ES" sz="2800" b="1" i="1" dirty="0" smtClean="0"/>
              <a:t>     Doble Grado:</a:t>
            </a:r>
          </a:p>
          <a:p>
            <a:pPr lvl="1"/>
            <a:r>
              <a:rPr lang="es-ES" dirty="0" smtClean="0"/>
              <a:t>Ingeniería Eléctrica (EPSC)(AP)+ </a:t>
            </a:r>
            <a:r>
              <a:rPr lang="es-ES" dirty="0"/>
              <a:t>Ingeniería en Recursos Energéticos y Mineros </a:t>
            </a:r>
            <a:r>
              <a:rPr lang="es-ES" dirty="0" smtClean="0"/>
              <a:t>(</a:t>
            </a:r>
            <a:r>
              <a:rPr lang="es-ES" dirty="0" err="1" smtClean="0"/>
              <a:t>EPSB</a:t>
            </a:r>
            <a:r>
              <a:rPr lang="es-ES" dirty="0" smtClean="0"/>
              <a:t>)(AP)</a:t>
            </a:r>
          </a:p>
          <a:p>
            <a:r>
              <a:rPr lang="es-ES" dirty="0" smtClean="0"/>
              <a:t>MÁSTERES:</a:t>
            </a:r>
          </a:p>
          <a:p>
            <a:pPr lvl="1"/>
            <a:r>
              <a:rPr lang="es-ES" dirty="0" smtClean="0"/>
              <a:t>Máster </a:t>
            </a:r>
            <a:r>
              <a:rPr lang="es-ES" dirty="0"/>
              <a:t>en Ingeniería </a:t>
            </a:r>
            <a:r>
              <a:rPr lang="es-ES" dirty="0" smtClean="0"/>
              <a:t>Industrial (</a:t>
            </a:r>
            <a:r>
              <a:rPr lang="es-ES" b="1" u="sng" dirty="0" smtClean="0">
                <a:hlinkClick r:id="rId15"/>
              </a:rPr>
              <a:t>con atribuciones profesionales</a:t>
            </a:r>
            <a:r>
              <a:rPr lang="es-ES" dirty="0" smtClean="0"/>
              <a:t>)</a:t>
            </a:r>
          </a:p>
          <a:p>
            <a:pPr lvl="1"/>
            <a:r>
              <a:rPr lang="es-ES" dirty="0"/>
              <a:t>Máster en Ingeniería </a:t>
            </a:r>
            <a:r>
              <a:rPr lang="es-ES" dirty="0" smtClean="0"/>
              <a:t>Informática</a:t>
            </a:r>
          </a:p>
          <a:p>
            <a:pPr marL="0" indent="0">
              <a:buNone/>
            </a:pPr>
            <a:r>
              <a:rPr lang="es-ES" dirty="0" smtClean="0"/>
              <a:t>       Otros Másteres:</a:t>
            </a:r>
          </a:p>
          <a:p>
            <a:pPr lvl="1"/>
            <a:r>
              <a:rPr lang="es-ES" dirty="0" smtClean="0"/>
              <a:t>Máster </a:t>
            </a:r>
            <a:r>
              <a:rPr lang="es-ES" dirty="0"/>
              <a:t>de Energías Renovables </a:t>
            </a:r>
            <a:r>
              <a:rPr lang="es-ES" dirty="0" smtClean="0"/>
              <a:t>Distribuidas</a:t>
            </a:r>
          </a:p>
          <a:p>
            <a:r>
              <a:rPr lang="es-ES" dirty="0" smtClean="0"/>
              <a:t>PROGRAMAS DE DOCTORADO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611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Titulaciones que se imparten en la </a:t>
            </a:r>
            <a:r>
              <a:rPr lang="es-ES" dirty="0" err="1"/>
              <a:t>EPSC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Nota media de corte </a:t>
            </a:r>
            <a:r>
              <a:rPr lang="es-ES" sz="2400" dirty="0" smtClean="0"/>
              <a:t>2017/18 (</a:t>
            </a:r>
            <a:r>
              <a:rPr lang="es-ES" sz="2400" dirty="0" smtClean="0">
                <a:hlinkClick r:id="rId3"/>
              </a:rPr>
              <a:t>Distrito </a:t>
            </a:r>
            <a:r>
              <a:rPr lang="es-ES" sz="2400" dirty="0">
                <a:hlinkClick r:id="rId3"/>
              </a:rPr>
              <a:t>Único Andaluz</a:t>
            </a:r>
            <a:r>
              <a:rPr lang="es-ES" sz="2400" dirty="0"/>
              <a:t>):</a:t>
            </a:r>
          </a:p>
          <a:p>
            <a:pPr lvl="1"/>
            <a:endParaRPr lang="es-ES" dirty="0"/>
          </a:p>
          <a:p>
            <a:pPr lvl="1"/>
            <a:r>
              <a:rPr lang="es-ES" dirty="0"/>
              <a:t>Graduado/a en Ingeniería Informática: </a:t>
            </a:r>
            <a:r>
              <a:rPr lang="es-ES" b="1" dirty="0" smtClean="0"/>
              <a:t>6,15↑</a:t>
            </a:r>
            <a:endParaRPr lang="es-ES" b="1" dirty="0"/>
          </a:p>
          <a:p>
            <a:pPr lvl="1"/>
            <a:endParaRPr lang="es-ES" sz="1800" dirty="0"/>
          </a:p>
          <a:p>
            <a:pPr lvl="1"/>
            <a:r>
              <a:rPr lang="es-ES" dirty="0"/>
              <a:t>Graduado/a en Ingeniería Electrónica Industrial: </a:t>
            </a:r>
            <a:r>
              <a:rPr lang="es-ES" b="1" dirty="0"/>
              <a:t>5,00</a:t>
            </a:r>
          </a:p>
          <a:p>
            <a:pPr marL="457200" lvl="1" indent="0">
              <a:buNone/>
            </a:pPr>
            <a:endParaRPr lang="es-ES" sz="1800" dirty="0"/>
          </a:p>
          <a:p>
            <a:pPr lvl="1"/>
            <a:r>
              <a:rPr lang="es-ES" dirty="0"/>
              <a:t>Graduado/a en Ingeniería Eléctrica: </a:t>
            </a:r>
            <a:r>
              <a:rPr lang="es-ES" b="1" dirty="0"/>
              <a:t>5,00</a:t>
            </a:r>
          </a:p>
          <a:p>
            <a:pPr marL="457200" lvl="1" indent="0">
              <a:buNone/>
            </a:pPr>
            <a:endParaRPr lang="es-ES" sz="1800" dirty="0"/>
          </a:p>
          <a:p>
            <a:pPr lvl="1"/>
            <a:r>
              <a:rPr lang="es-ES" dirty="0"/>
              <a:t>Graduado/a en Ingeniería Mecánica: </a:t>
            </a:r>
            <a:r>
              <a:rPr lang="es-ES" b="1" dirty="0" smtClean="0"/>
              <a:t>5,00</a:t>
            </a:r>
            <a:endParaRPr lang="es-ES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300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Titulaciones que se imparten en la </a:t>
            </a:r>
            <a:r>
              <a:rPr lang="es-ES" dirty="0" err="1"/>
              <a:t>EPSC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dirty="0"/>
              <a:t>TÍTULOS DE GRADO:</a:t>
            </a:r>
          </a:p>
          <a:p>
            <a:r>
              <a:rPr lang="es-ES" dirty="0"/>
              <a:t>Curso de implantación: 2010-2011 </a:t>
            </a:r>
          </a:p>
          <a:p>
            <a:r>
              <a:rPr lang="es-ES" dirty="0"/>
              <a:t>Títulos de 4 años. Primera promoción 2013-2014</a:t>
            </a:r>
          </a:p>
          <a:p>
            <a:r>
              <a:rPr lang="es-ES" dirty="0"/>
              <a:t>Limite de plazas: 90 (GIE, GIEI y GIM) y 110 GII</a:t>
            </a:r>
          </a:p>
          <a:p>
            <a:r>
              <a:rPr lang="es-ES" dirty="0"/>
              <a:t>60 créditos ECTS por curso (240 </a:t>
            </a:r>
            <a:r>
              <a:rPr lang="es-ES" dirty="0" err="1"/>
              <a:t>cr</a:t>
            </a:r>
            <a:r>
              <a:rPr lang="es-ES" dirty="0"/>
              <a:t>. en total), repartidos entre:</a:t>
            </a:r>
          </a:p>
          <a:p>
            <a:pPr lvl="2"/>
            <a:r>
              <a:rPr lang="es-ES" sz="1700" dirty="0"/>
              <a:t>60 </a:t>
            </a:r>
            <a:r>
              <a:rPr lang="es-ES" sz="1700" dirty="0" err="1"/>
              <a:t>cr</a:t>
            </a:r>
            <a:r>
              <a:rPr lang="es-ES" sz="1700" dirty="0"/>
              <a:t>. de FORMACIÓN BÁSICA (asignaturas básicas)</a:t>
            </a:r>
          </a:p>
          <a:p>
            <a:pPr lvl="2"/>
            <a:r>
              <a:rPr lang="es-ES" sz="1700" dirty="0"/>
              <a:t>60 </a:t>
            </a:r>
            <a:r>
              <a:rPr lang="es-ES" sz="1700" dirty="0" err="1"/>
              <a:t>cr</a:t>
            </a:r>
            <a:r>
              <a:rPr lang="es-ES" sz="1700" dirty="0"/>
              <a:t>. de COMÚN A LA RAMA INDUSTRIAL</a:t>
            </a:r>
          </a:p>
          <a:p>
            <a:pPr lvl="2"/>
            <a:r>
              <a:rPr lang="es-ES" sz="1700" dirty="0"/>
              <a:t>48 </a:t>
            </a:r>
            <a:r>
              <a:rPr lang="es-ES" sz="1700" dirty="0" err="1"/>
              <a:t>cr</a:t>
            </a:r>
            <a:r>
              <a:rPr lang="es-ES" sz="1700" dirty="0"/>
              <a:t>. de TECNOLOGÍA ESPECÍFICA</a:t>
            </a:r>
          </a:p>
          <a:p>
            <a:pPr lvl="2"/>
            <a:r>
              <a:rPr lang="es-ES" sz="1700" dirty="0"/>
              <a:t>30 </a:t>
            </a:r>
            <a:r>
              <a:rPr lang="es-ES" sz="1700" dirty="0" err="1"/>
              <a:t>cr</a:t>
            </a:r>
            <a:r>
              <a:rPr lang="es-ES" sz="1700" dirty="0"/>
              <a:t>. de TECNOLOGÍA ESPECÍFICA definidos por la Universidad</a:t>
            </a:r>
          </a:p>
          <a:p>
            <a:pPr lvl="2"/>
            <a:r>
              <a:rPr lang="es-ES" sz="1700" dirty="0"/>
              <a:t>30 </a:t>
            </a:r>
            <a:r>
              <a:rPr lang="es-ES" sz="1700" dirty="0" err="1"/>
              <a:t>cr</a:t>
            </a:r>
            <a:r>
              <a:rPr lang="es-ES" sz="1700" dirty="0"/>
              <a:t>. entre: ASIGNATURAS OPTATIVAS, PRÁCTICAS EMPRESA</a:t>
            </a:r>
            <a:br>
              <a:rPr lang="es-ES" sz="1700" dirty="0"/>
            </a:br>
            <a:r>
              <a:rPr lang="es-ES" sz="1700" dirty="0"/>
              <a:t>                    y/o ESTANCIAS internacionales</a:t>
            </a:r>
          </a:p>
          <a:p>
            <a:pPr lvl="2"/>
            <a:r>
              <a:rPr lang="es-ES" sz="1700" dirty="0"/>
              <a:t>12 créditos del </a:t>
            </a:r>
            <a:r>
              <a:rPr lang="es-ES" sz="1700" dirty="0">
                <a:hlinkClick r:id="rId4"/>
              </a:rPr>
              <a:t>TRABAJO FIN DE GRADO</a:t>
            </a:r>
            <a:endParaRPr lang="es-ES" sz="1700" dirty="0"/>
          </a:p>
          <a:p>
            <a:r>
              <a:rPr lang="es-ES" dirty="0"/>
              <a:t>B1 en una lengua extranjera</a:t>
            </a:r>
            <a:r>
              <a:rPr lang="es-ES" b="0" dirty="0"/>
              <a:t> (reconocimiento de 2 </a:t>
            </a:r>
            <a:r>
              <a:rPr lang="es-ES" b="0" dirty="0" err="1"/>
              <a:t>cr</a:t>
            </a:r>
            <a:r>
              <a:rPr lang="es-ES" b="0" dirty="0"/>
              <a:t>. por cada nivel superior al B1</a:t>
            </a:r>
            <a:r>
              <a:rPr lang="es-ES" b="0" dirty="0" smtClean="0"/>
              <a:t>)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12</a:t>
            </a:fld>
            <a:endParaRPr lang="es-ES" dirty="0"/>
          </a:p>
        </p:txBody>
      </p:sp>
      <p:pic>
        <p:nvPicPr>
          <p:cNvPr id="1026" name="Picture 2" descr="C:\Users\MATAS~1\AppData\Local\Temp\SNAGHTML3dcfe37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9724" y="3739196"/>
            <a:ext cx="394202" cy="155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631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Perfil de ingreso y dificultades del </a:t>
            </a:r>
            <a:br>
              <a:rPr lang="es-ES" dirty="0"/>
            </a:br>
            <a:r>
              <a:rPr lang="es-ES" dirty="0"/>
              <a:t>alumnado de 1º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 3" panose="05040102010807070707" pitchFamily="18" charset="2"/>
              <a:buNone/>
              <a:defRPr/>
            </a:pPr>
            <a:r>
              <a:rPr lang="es-ES" altLang="es-ES" dirty="0"/>
              <a:t>Graduado/a en Ingeniería Informática: </a:t>
            </a:r>
          </a:p>
          <a:p>
            <a:pPr lvl="1">
              <a:defRPr/>
            </a:pPr>
            <a:r>
              <a:rPr lang="es-ES" altLang="es-ES" dirty="0"/>
              <a:t>Perfil </a:t>
            </a:r>
            <a:r>
              <a:rPr lang="es-ES" altLang="es-ES" b="1" dirty="0"/>
              <a:t>Científico</a:t>
            </a:r>
            <a:r>
              <a:rPr lang="es-ES" altLang="es-ES" dirty="0"/>
              <a:t> con buena base matemática.</a:t>
            </a:r>
          </a:p>
          <a:p>
            <a:pPr lvl="1">
              <a:defRPr/>
            </a:pPr>
            <a:r>
              <a:rPr lang="es-ES" altLang="es-ES" dirty="0"/>
              <a:t>Personas interesadas por las tecnologías de la información, la ciencia, la ingeniería y los avances tecnológicos en general.</a:t>
            </a:r>
          </a:p>
          <a:p>
            <a:pPr lvl="1">
              <a:defRPr/>
            </a:pPr>
            <a:r>
              <a:rPr lang="es-ES" altLang="es-ES" dirty="0"/>
              <a:t>Deben ser creativas, metódicas, con capacidad de abstracción, de análisis y síntesis y de razonamiento lógico.</a:t>
            </a:r>
          </a:p>
          <a:p>
            <a:pPr marL="457200" lvl="1" indent="0">
              <a:buFont typeface="Wingdings 3" panose="05040102010807070707" pitchFamily="18" charset="2"/>
              <a:buNone/>
              <a:defRPr/>
            </a:pPr>
            <a:endParaRPr lang="es-ES" altLang="es-ES" dirty="0" smtClean="0"/>
          </a:p>
          <a:p>
            <a:pPr marL="457200" lvl="1" indent="0">
              <a:buFont typeface="Wingdings 3" panose="05040102010807070707" pitchFamily="18" charset="2"/>
              <a:buNone/>
              <a:defRPr/>
            </a:pPr>
            <a:r>
              <a:rPr lang="es-ES" altLang="es-ES" dirty="0" smtClean="0"/>
              <a:t>Las </a:t>
            </a:r>
            <a:r>
              <a:rPr lang="es-ES" altLang="es-ES" dirty="0"/>
              <a:t>principales dificultades:</a:t>
            </a:r>
          </a:p>
          <a:p>
            <a:pPr lvl="1">
              <a:defRPr/>
            </a:pPr>
            <a:r>
              <a:rPr lang="es-ES" altLang="es-ES" dirty="0"/>
              <a:t>Adaptación a una alta carga de trabajo.</a:t>
            </a:r>
          </a:p>
          <a:p>
            <a:pPr lvl="1">
              <a:defRPr/>
            </a:pPr>
            <a:r>
              <a:rPr lang="es-ES" altLang="es-ES" dirty="0"/>
              <a:t>Métodos de evaluación universitarios.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77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Perfil de ingreso y dificultades del</a:t>
            </a:r>
            <a:br>
              <a:rPr lang="es-ES" dirty="0"/>
            </a:br>
            <a:r>
              <a:rPr lang="es-ES" dirty="0"/>
              <a:t>alumnado de 1º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>
            <a:normAutofit fontScale="92500" lnSpcReduction="20000"/>
          </a:bodyPr>
          <a:lstStyle/>
          <a:p>
            <a:pPr marL="0" indent="0">
              <a:buFont typeface="Wingdings 3" panose="05040102010807070707" pitchFamily="18" charset="2"/>
              <a:buNone/>
              <a:defRPr/>
            </a:pPr>
            <a:r>
              <a:rPr lang="es-ES" altLang="es-ES" dirty="0"/>
              <a:t>Rama de industriales: </a:t>
            </a:r>
          </a:p>
          <a:p>
            <a:pPr lvl="1">
              <a:defRPr/>
            </a:pPr>
            <a:r>
              <a:rPr lang="es-ES" altLang="es-ES" dirty="0"/>
              <a:t>Perfil </a:t>
            </a:r>
            <a:r>
              <a:rPr lang="es-ES" altLang="es-ES" b="1" dirty="0"/>
              <a:t>Científico</a:t>
            </a:r>
            <a:r>
              <a:rPr lang="es-ES" altLang="es-ES" dirty="0"/>
              <a:t> con muy buena base de:</a:t>
            </a:r>
          </a:p>
          <a:p>
            <a:pPr lvl="2">
              <a:spcBef>
                <a:spcPts val="0"/>
              </a:spcBef>
              <a:defRPr/>
            </a:pPr>
            <a:r>
              <a:rPr lang="es-ES" altLang="es-ES" sz="2400" dirty="0"/>
              <a:t>Matemáticas </a:t>
            </a:r>
          </a:p>
          <a:p>
            <a:pPr lvl="2">
              <a:spcBef>
                <a:spcPts val="0"/>
              </a:spcBef>
              <a:defRPr/>
            </a:pPr>
            <a:r>
              <a:rPr lang="es-ES" altLang="es-ES" sz="2400" dirty="0"/>
              <a:t>Física</a:t>
            </a:r>
          </a:p>
          <a:p>
            <a:pPr lvl="2">
              <a:spcBef>
                <a:spcPts val="0"/>
              </a:spcBef>
              <a:defRPr/>
            </a:pPr>
            <a:r>
              <a:rPr lang="es-ES" altLang="es-ES" sz="2400" dirty="0"/>
              <a:t>Tecnología Industrial</a:t>
            </a:r>
          </a:p>
          <a:p>
            <a:pPr lvl="2">
              <a:spcBef>
                <a:spcPts val="0"/>
              </a:spcBef>
              <a:defRPr/>
            </a:pPr>
            <a:r>
              <a:rPr lang="es-ES" altLang="es-ES" sz="2400" dirty="0"/>
              <a:t>Dibujo técnico</a:t>
            </a:r>
          </a:p>
          <a:p>
            <a:pPr lvl="2">
              <a:spcBef>
                <a:spcPts val="0"/>
              </a:spcBef>
              <a:defRPr/>
            </a:pPr>
            <a:r>
              <a:rPr lang="es-ES" altLang="es-ES" sz="2400" dirty="0"/>
              <a:t>Otras: Química y Electrotecnia.</a:t>
            </a:r>
          </a:p>
          <a:p>
            <a:pPr lvl="1">
              <a:defRPr/>
            </a:pPr>
            <a:r>
              <a:rPr lang="es-ES" altLang="es-ES" dirty="0"/>
              <a:t>Deben ser personas con gran capacidad de trabajo, razonamiento, observación, concentración, análisis y experimentación.</a:t>
            </a:r>
          </a:p>
          <a:p>
            <a:pPr marL="457200" lvl="1" indent="0">
              <a:buFont typeface="Wingdings 3" panose="05040102010807070707" pitchFamily="18" charset="2"/>
              <a:buNone/>
              <a:defRPr/>
            </a:pPr>
            <a:endParaRPr lang="es-ES" altLang="es-ES" dirty="0" smtClean="0"/>
          </a:p>
          <a:p>
            <a:pPr marL="457200" lvl="1" indent="0">
              <a:buFont typeface="Wingdings 3" panose="05040102010807070707" pitchFamily="18" charset="2"/>
              <a:buNone/>
              <a:defRPr/>
            </a:pPr>
            <a:r>
              <a:rPr lang="es-ES" altLang="es-ES" dirty="0" smtClean="0"/>
              <a:t>Las </a:t>
            </a:r>
            <a:r>
              <a:rPr lang="es-ES" altLang="es-ES" dirty="0"/>
              <a:t>principales dificultades que tiene el alumnado de 1º:</a:t>
            </a:r>
          </a:p>
          <a:p>
            <a:pPr lvl="1">
              <a:spcBef>
                <a:spcPts val="0"/>
              </a:spcBef>
              <a:defRPr/>
            </a:pPr>
            <a:r>
              <a:rPr lang="es-ES" altLang="es-ES" dirty="0"/>
              <a:t>Falta de base en las asignaturas recomendadas.</a:t>
            </a:r>
          </a:p>
          <a:p>
            <a:pPr lvl="1">
              <a:spcBef>
                <a:spcPts val="0"/>
              </a:spcBef>
              <a:defRPr/>
            </a:pPr>
            <a:r>
              <a:rPr lang="es-ES" altLang="es-ES" dirty="0"/>
              <a:t>Adaptación a una alta carga de trabajo.</a:t>
            </a:r>
          </a:p>
          <a:p>
            <a:pPr lvl="1">
              <a:spcBef>
                <a:spcPts val="0"/>
              </a:spcBef>
              <a:defRPr/>
            </a:pPr>
            <a:r>
              <a:rPr lang="es-ES" altLang="es-ES" dirty="0"/>
              <a:t>Métodos de evaluación universitarios.</a:t>
            </a:r>
          </a:p>
          <a:p>
            <a:pPr lvl="1">
              <a:spcBef>
                <a:spcPts val="0"/>
              </a:spcBef>
              <a:defRPr/>
            </a:pPr>
            <a:r>
              <a:rPr lang="es-ES" altLang="es-ES" dirty="0"/>
              <a:t>Motivación</a:t>
            </a:r>
            <a:r>
              <a:rPr lang="es-ES" altLang="es-ES" dirty="0" smtClean="0"/>
              <a:t>.</a:t>
            </a:r>
            <a:endParaRPr lang="es-ES" dirty="0" smtClean="0"/>
          </a:p>
          <a:p>
            <a:pPr lvl="1"/>
            <a:endParaRPr lang="es-ES" dirty="0"/>
          </a:p>
          <a:p>
            <a:pPr lvl="1"/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79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Valores específicos en la EPSC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>
            <a:normAutofit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altLang="es-ES" sz="1900" b="0" dirty="0"/>
              <a:t>La EPSC dispone de </a:t>
            </a:r>
            <a:r>
              <a:rPr lang="es-ES" altLang="es-ES" sz="1900" dirty="0"/>
              <a:t>70 laboratorios </a:t>
            </a:r>
            <a:r>
              <a:rPr lang="es-ES" altLang="es-ES" sz="1900" b="0" dirty="0"/>
              <a:t>(&gt;1350 alumnos)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altLang="es-ES" sz="1900" b="0" dirty="0"/>
              <a:t>Más del 50% de los </a:t>
            </a:r>
            <a:r>
              <a:rPr lang="es-ES" altLang="es-ES" sz="1900" b="0" dirty="0" err="1" smtClean="0"/>
              <a:t>prof.</a:t>
            </a:r>
            <a:r>
              <a:rPr lang="es-ES" altLang="es-ES" sz="1900" b="0" dirty="0" smtClean="0"/>
              <a:t> con </a:t>
            </a:r>
            <a:r>
              <a:rPr lang="es-ES" altLang="es-ES" sz="1900" dirty="0" smtClean="0"/>
              <a:t>calificación “</a:t>
            </a:r>
            <a:r>
              <a:rPr lang="es-ES" altLang="es-ES" sz="1900" dirty="0"/>
              <a:t>Excelente” en </a:t>
            </a:r>
            <a:r>
              <a:rPr lang="es-ES" altLang="es-ES" sz="1900" dirty="0" smtClean="0"/>
              <a:t>docencia</a:t>
            </a:r>
            <a:r>
              <a:rPr lang="es-ES" altLang="es-ES" sz="1900" b="0" dirty="0" smtClean="0"/>
              <a:t>.</a:t>
            </a:r>
            <a:endParaRPr lang="es-ES" altLang="es-ES" sz="1900" b="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altLang="es-ES" sz="1900" b="0" dirty="0"/>
              <a:t>Atención personalizada a alumnos con </a:t>
            </a:r>
            <a:r>
              <a:rPr lang="es-ES" altLang="es-ES" sz="1900" dirty="0"/>
              <a:t>necesidades </a:t>
            </a:r>
            <a:r>
              <a:rPr lang="es-ES" altLang="es-ES" sz="1900" dirty="0" smtClean="0"/>
              <a:t>específicas</a:t>
            </a:r>
            <a:endParaRPr lang="es-ES" altLang="es-ES" sz="19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altLang="es-ES" sz="1900" b="0" dirty="0"/>
              <a:t>Crecimiento exponencial en transferencia tecnológica: </a:t>
            </a:r>
            <a:endParaRPr lang="es-ES" altLang="es-ES" sz="1900" b="0" dirty="0" smtClean="0"/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s-ES" altLang="es-ES" sz="1900" b="1" dirty="0" smtClean="0"/>
              <a:t>Importantes </a:t>
            </a:r>
            <a:r>
              <a:rPr lang="es-ES" altLang="es-ES" sz="1900" b="1" dirty="0"/>
              <a:t>Grupos de Investigación </a:t>
            </a:r>
            <a:r>
              <a:rPr lang="es-ES" altLang="es-ES" sz="1900" b="0" dirty="0"/>
              <a:t>(numerosos contratos con empresas, patentes, publicaciones científicas</a:t>
            </a:r>
            <a:r>
              <a:rPr lang="es-ES" altLang="es-ES" sz="1900" b="0" dirty="0" smtClean="0"/>
              <a:t>…).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altLang="es-ES" sz="1900" b="0" dirty="0" smtClean="0"/>
              <a:t>Aulas y talleres específicos: </a:t>
            </a:r>
            <a:r>
              <a:rPr lang="es-ES" altLang="es-ES" sz="1900" dirty="0" smtClean="0"/>
              <a:t>Robótica, del Motor, Energía</a:t>
            </a:r>
            <a:r>
              <a:rPr lang="es-ES" altLang="es-ES" sz="1900" b="0" dirty="0" smtClean="0"/>
              <a:t>…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altLang="es-ES" sz="1900" b="0" dirty="0" smtClean="0"/>
              <a:t>Valor añadido a la formación: </a:t>
            </a:r>
            <a:r>
              <a:rPr lang="es-ES" altLang="es-ES" sz="1900" dirty="0" smtClean="0"/>
              <a:t>Certificaciones CISCO, </a:t>
            </a:r>
            <a:r>
              <a:rPr lang="es-ES" altLang="es-ES" sz="1900" dirty="0" err="1" smtClean="0"/>
              <a:t>KNX</a:t>
            </a:r>
            <a:r>
              <a:rPr lang="es-ES" altLang="es-ES" sz="1900" b="0" dirty="0" smtClean="0"/>
              <a:t>…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altLang="es-ES" sz="1900" b="0" dirty="0" smtClean="0"/>
              <a:t>Fuerte oferta de </a:t>
            </a:r>
            <a:r>
              <a:rPr lang="es-ES" altLang="es-ES" sz="1900" dirty="0" smtClean="0"/>
              <a:t>prácticas en empresa </a:t>
            </a:r>
            <a:r>
              <a:rPr lang="es-ES" altLang="es-ES" sz="1900" b="0" dirty="0" smtClean="0"/>
              <a:t>(4º de Grado y MII):</a:t>
            </a: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s-ES" altLang="es-ES" sz="1900" b="0" dirty="0" smtClean="0"/>
              <a:t>Tejido local y nacional (Airbus </a:t>
            </a:r>
            <a:r>
              <a:rPr lang="es-ES" altLang="es-ES" sz="1900" b="0" dirty="0" err="1" smtClean="0"/>
              <a:t>Military</a:t>
            </a:r>
            <a:r>
              <a:rPr lang="es-ES" altLang="es-ES" sz="1900" b="0" dirty="0" smtClean="0"/>
              <a:t>, Telefónica, </a:t>
            </a:r>
            <a:r>
              <a:rPr lang="es-ES" altLang="es-ES" sz="1900" b="0" dirty="0" err="1" smtClean="0"/>
              <a:t>ENRESA</a:t>
            </a:r>
            <a:r>
              <a:rPr lang="es-ES" altLang="es-ES" sz="1900" b="0" dirty="0" smtClean="0"/>
              <a:t>, </a:t>
            </a:r>
            <a:r>
              <a:rPr lang="es-ES" altLang="es-ES" sz="1900" b="0" dirty="0" err="1" smtClean="0"/>
              <a:t>Redsys</a:t>
            </a:r>
            <a:r>
              <a:rPr lang="es-ES" altLang="es-ES" sz="1900" b="0" dirty="0" smtClean="0"/>
              <a:t>…)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altLang="es-ES" sz="1900" b="0" dirty="0" smtClean="0"/>
              <a:t>Tejido industrial comprometido con la EPSC.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altLang="es-ES" sz="1900" dirty="0" smtClean="0"/>
              <a:t>Tasa de empleabilidad &gt;80%.</a:t>
            </a:r>
            <a:endParaRPr lang="es-ES" altLang="es-ES" sz="190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744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Movilidad y programas de intercambio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>
            <a:normAutofit fontScale="92500" lnSpcReduction="10000"/>
          </a:bodyPr>
          <a:lstStyle/>
          <a:p>
            <a:r>
              <a:rPr lang="es-ES" dirty="0"/>
              <a:t>La </a:t>
            </a:r>
            <a:r>
              <a:rPr lang="es-ES" dirty="0" err="1" smtClean="0"/>
              <a:t>EPSC</a:t>
            </a:r>
            <a:r>
              <a:rPr lang="es-ES" dirty="0" smtClean="0"/>
              <a:t> mantiene </a:t>
            </a:r>
            <a:r>
              <a:rPr lang="es-ES" dirty="0"/>
              <a:t>intercambios de estudiantes con otras Universidades a través de distintos programas:</a:t>
            </a:r>
            <a:endParaRPr lang="es-ES" dirty="0" smtClean="0"/>
          </a:p>
          <a:p>
            <a:pPr lvl="1"/>
            <a:r>
              <a:rPr lang="es-ES" b="1" dirty="0"/>
              <a:t>Programa </a:t>
            </a:r>
            <a:r>
              <a:rPr lang="es-ES" b="1" dirty="0" smtClean="0"/>
              <a:t>ERASMUS+</a:t>
            </a:r>
            <a:r>
              <a:rPr lang="es-ES" dirty="0"/>
              <a:t>: permite al alumnado de la Unión Europea realizar estudios en otra Universidad de la CEE o de </a:t>
            </a:r>
            <a:r>
              <a:rPr lang="es-ES" dirty="0" smtClean="0"/>
              <a:t>países </a:t>
            </a:r>
            <a:r>
              <a:rPr lang="es-ES" dirty="0"/>
              <a:t>asociados: </a:t>
            </a:r>
            <a:endParaRPr lang="es-ES" dirty="0" smtClean="0"/>
          </a:p>
          <a:p>
            <a:pPr lvl="1"/>
            <a:endParaRPr lang="es-ES" dirty="0" smtClean="0"/>
          </a:p>
          <a:p>
            <a:pPr lvl="2"/>
            <a:endParaRPr lang="es-ES" dirty="0"/>
          </a:p>
          <a:p>
            <a:pPr marL="914400" lvl="2" indent="0">
              <a:buNone/>
            </a:pPr>
            <a:endParaRPr lang="es-ES" dirty="0" smtClean="0"/>
          </a:p>
          <a:p>
            <a:pPr lvl="1"/>
            <a:r>
              <a:rPr lang="es-ES" altLang="es-ES" b="1" dirty="0"/>
              <a:t>Programa </a:t>
            </a:r>
            <a:r>
              <a:rPr lang="es-ES" altLang="es-ES" b="1" dirty="0" err="1" smtClean="0"/>
              <a:t>SICUE</a:t>
            </a:r>
            <a:r>
              <a:rPr lang="es-ES" altLang="es-ES" b="1" dirty="0" smtClean="0"/>
              <a:t>/</a:t>
            </a:r>
            <a:r>
              <a:rPr lang="es-ES" b="1" dirty="0" smtClean="0"/>
              <a:t>Becas Séneca</a:t>
            </a:r>
            <a:r>
              <a:rPr lang="es-ES" altLang="es-ES" dirty="0" smtClean="0"/>
              <a:t>: </a:t>
            </a:r>
            <a:r>
              <a:rPr lang="es-ES" altLang="es-ES" dirty="0"/>
              <a:t>permite el intercambio de estudiantes entre Universidades </a:t>
            </a:r>
            <a:r>
              <a:rPr lang="es-ES" altLang="es-ES" dirty="0" smtClean="0"/>
              <a:t>Españolas</a:t>
            </a:r>
          </a:p>
          <a:p>
            <a:pPr lvl="1"/>
            <a:r>
              <a:rPr lang="es-ES" b="1" dirty="0"/>
              <a:t>Programas específicos</a:t>
            </a:r>
            <a:r>
              <a:rPr lang="es-ES" dirty="0"/>
              <a:t> </a:t>
            </a:r>
            <a:r>
              <a:rPr lang="es-ES" dirty="0" smtClean="0"/>
              <a:t>con </a:t>
            </a:r>
            <a:r>
              <a:rPr lang="es-ES" b="1" dirty="0" smtClean="0"/>
              <a:t>EEUU</a:t>
            </a:r>
            <a:r>
              <a:rPr lang="es-ES" dirty="0" smtClean="0"/>
              <a:t> e </a:t>
            </a:r>
            <a:r>
              <a:rPr lang="es-ES" b="1" dirty="0" smtClean="0"/>
              <a:t>Iberoamérica.</a:t>
            </a:r>
          </a:p>
          <a:p>
            <a:pPr lvl="1"/>
            <a:r>
              <a:rPr lang="es-ES" b="1" dirty="0" smtClean="0"/>
              <a:t>Otras becas (</a:t>
            </a:r>
            <a:r>
              <a:rPr lang="es-ES" b="1" dirty="0" smtClean="0">
                <a:hlinkClick r:id="rId3"/>
              </a:rPr>
              <a:t>web</a:t>
            </a:r>
            <a:r>
              <a:rPr lang="es-ES" b="1" dirty="0" smtClean="0"/>
              <a:t>)</a:t>
            </a:r>
          </a:p>
          <a:p>
            <a:r>
              <a:rPr lang="es-ES" b="1" dirty="0" smtClean="0"/>
              <a:t>Más información (</a:t>
            </a:r>
            <a:r>
              <a:rPr lang="es-ES" b="1" dirty="0" smtClean="0">
                <a:hlinkClick r:id="rId4"/>
              </a:rPr>
              <a:t>web</a:t>
            </a:r>
            <a:r>
              <a:rPr lang="es-ES" b="1" dirty="0" smtClean="0"/>
              <a:t>)</a:t>
            </a:r>
            <a:endParaRPr lang="es-ES" b="1" dirty="0"/>
          </a:p>
          <a:p>
            <a:pPr lvl="1"/>
            <a:endParaRPr lang="es-ES" dirty="0" smtClean="0"/>
          </a:p>
          <a:p>
            <a:pPr lvl="1"/>
            <a:endParaRPr lang="es-ES" dirty="0"/>
          </a:p>
          <a:p>
            <a:pPr lvl="1"/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16</a:t>
            </a:fld>
            <a:endParaRPr lang="es-ES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043423"/>
              </p:ext>
            </p:extLst>
          </p:nvPr>
        </p:nvGraphicFramePr>
        <p:xfrm>
          <a:off x="1833095" y="3187166"/>
          <a:ext cx="6096000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rgbClr val="2828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ALEMANIA</a:t>
                      </a:r>
                      <a:endParaRPr lang="es-ES" b="1" dirty="0">
                        <a:solidFill>
                          <a:srgbClr val="2828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rgbClr val="2828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INGLATERRA</a:t>
                      </a:r>
                      <a:endParaRPr lang="es-ES" b="1" dirty="0">
                        <a:solidFill>
                          <a:srgbClr val="2828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1" dirty="0" smtClean="0">
                          <a:solidFill>
                            <a:srgbClr val="2828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IRLANDA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 smtClean="0">
                          <a:solidFill>
                            <a:srgbClr val="2828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FRANCIA</a:t>
                      </a:r>
                      <a:endParaRPr lang="es-ES" b="1" dirty="0">
                        <a:solidFill>
                          <a:srgbClr val="2828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1" dirty="0" smtClean="0">
                          <a:solidFill>
                            <a:srgbClr val="2828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1" dirty="0" smtClean="0">
                          <a:solidFill>
                            <a:srgbClr val="2828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276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Prácticas en Empresas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>
            <a:normAutofit fontScale="92500"/>
          </a:bodyPr>
          <a:lstStyle/>
          <a:p>
            <a:r>
              <a:rPr lang="es-ES" b="0" dirty="0"/>
              <a:t>Uno de los fines </a:t>
            </a:r>
            <a:r>
              <a:rPr lang="es-ES" b="0" dirty="0" smtClean="0"/>
              <a:t>de </a:t>
            </a:r>
            <a:r>
              <a:rPr lang="es-ES" b="0" dirty="0"/>
              <a:t>la </a:t>
            </a:r>
            <a:r>
              <a:rPr lang="es-ES" b="0" dirty="0" err="1" smtClean="0"/>
              <a:t>EPSC</a:t>
            </a:r>
            <a:r>
              <a:rPr lang="es-ES" b="0" dirty="0" smtClean="0"/>
              <a:t> es </a:t>
            </a:r>
            <a:r>
              <a:rPr lang="es-ES" b="0" dirty="0"/>
              <a:t>la preparación profesional de sus </a:t>
            </a:r>
            <a:r>
              <a:rPr lang="es-ES" b="0" dirty="0" smtClean="0"/>
              <a:t>estudiantes.</a:t>
            </a:r>
          </a:p>
          <a:p>
            <a:r>
              <a:rPr lang="es-ES" b="0" dirty="0" smtClean="0"/>
              <a:t>La </a:t>
            </a:r>
            <a:r>
              <a:rPr lang="es-ES" b="0" dirty="0" err="1" smtClean="0"/>
              <a:t>EPSC</a:t>
            </a:r>
            <a:r>
              <a:rPr lang="es-ES" b="0" dirty="0" smtClean="0"/>
              <a:t> mantiene </a:t>
            </a:r>
            <a:r>
              <a:rPr lang="es-ES" dirty="0"/>
              <a:t>Convenios de cooperación formativa</a:t>
            </a:r>
            <a:r>
              <a:rPr lang="es-ES" b="0" dirty="0"/>
              <a:t> con empresas para la realización de </a:t>
            </a:r>
            <a:r>
              <a:rPr lang="es-ES" b="0" dirty="0" smtClean="0"/>
              <a:t>prácticas.</a:t>
            </a:r>
          </a:p>
          <a:p>
            <a:r>
              <a:rPr lang="es-ES" b="0" dirty="0" smtClean="0"/>
              <a:t>Las prácticas en empresas permiten al </a:t>
            </a:r>
            <a:r>
              <a:rPr lang="es-ES" b="0" dirty="0"/>
              <a:t>alumno </a:t>
            </a:r>
            <a:r>
              <a:rPr lang="es-ES" b="0" dirty="0" smtClean="0"/>
              <a:t>obtener </a:t>
            </a:r>
            <a:r>
              <a:rPr lang="es-ES" dirty="0" smtClean="0"/>
              <a:t>reconocimiento </a:t>
            </a:r>
            <a:r>
              <a:rPr lang="es-ES" dirty="0"/>
              <a:t>de </a:t>
            </a:r>
            <a:r>
              <a:rPr lang="es-ES" dirty="0" smtClean="0"/>
              <a:t>créditos</a:t>
            </a:r>
            <a:r>
              <a:rPr lang="es-ES" b="0" dirty="0" smtClean="0"/>
              <a:t> y en algunas </a:t>
            </a:r>
            <a:r>
              <a:rPr lang="es-ES" dirty="0" smtClean="0"/>
              <a:t>remuneración</a:t>
            </a:r>
            <a:r>
              <a:rPr lang="es-ES" b="0" dirty="0" smtClean="0"/>
              <a:t>.</a:t>
            </a:r>
          </a:p>
          <a:p>
            <a:r>
              <a:rPr lang="es-ES" b="0" dirty="0" smtClean="0"/>
              <a:t>Pensadas para alumnos de últimos años de la titulación.</a:t>
            </a:r>
          </a:p>
          <a:p>
            <a:r>
              <a:rPr lang="es-ES" b="0" dirty="0" smtClean="0"/>
              <a:t>La </a:t>
            </a:r>
            <a:r>
              <a:rPr lang="es-ES" b="0" dirty="0" err="1"/>
              <a:t>EPSC</a:t>
            </a:r>
            <a:r>
              <a:rPr lang="es-ES" b="0" dirty="0"/>
              <a:t> es uno de los centros con </a:t>
            </a:r>
            <a:r>
              <a:rPr lang="es-ES" u="sng" dirty="0"/>
              <a:t>mayor tasa de estudiantes en prácticas de empresa</a:t>
            </a:r>
            <a:endParaRPr lang="es-ES" u="sng" dirty="0" smtClean="0"/>
          </a:p>
          <a:p>
            <a:r>
              <a:rPr lang="es-ES" b="0" dirty="0" smtClean="0"/>
              <a:t>Ejemplos y más información:</a:t>
            </a:r>
          </a:p>
          <a:p>
            <a:pPr marL="0" indent="0" algn="ctr">
              <a:buNone/>
            </a:pPr>
            <a:r>
              <a:rPr lang="es-ES" dirty="0">
                <a:hlinkClick r:id="rId3"/>
              </a:rPr>
              <a:t>http://</a:t>
            </a:r>
            <a:r>
              <a:rPr lang="es-ES" dirty="0" smtClean="0">
                <a:hlinkClick r:id="rId3"/>
              </a:rPr>
              <a:t>www.uco.es/eps/novedadesempleo</a:t>
            </a:r>
            <a:r>
              <a:rPr lang="es-ES" b="0" dirty="0" smtClean="0"/>
              <a:t> </a:t>
            </a:r>
            <a:endParaRPr lang="es-ES" b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617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Empleabilidad y salidas profesionales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>
            <a:normAutofit fontScale="77500" lnSpcReduction="20000"/>
          </a:bodyPr>
          <a:lstStyle/>
          <a:p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La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EPSC es uno de los centros con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  <a:hlinkClick r:id="rId3"/>
              </a:rPr>
              <a:t>mayor tasa de egresados empleados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 (por encima del 80% 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mantenida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en el tiempo)</a:t>
            </a:r>
            <a:endParaRPr lang="es-ES" b="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s-ES" dirty="0" smtClean="0"/>
          </a:p>
          <a:p>
            <a:r>
              <a:rPr lang="es-ES" dirty="0" smtClean="0"/>
              <a:t>Ejercicio </a:t>
            </a:r>
            <a:r>
              <a:rPr lang="es-ES" dirty="0"/>
              <a:t>libre de la profesión</a:t>
            </a:r>
            <a:r>
              <a:rPr lang="es-ES" b="0" dirty="0"/>
              <a:t> (proyectos, valoraciones, informes, peritaciones, asesoramientos, etc</a:t>
            </a:r>
            <a:r>
              <a:rPr lang="es-ES" b="0" dirty="0" smtClean="0"/>
              <a:t>.) </a:t>
            </a:r>
            <a:r>
              <a:rPr lang="es-ES" sz="2100" dirty="0" smtClean="0">
                <a:hlinkClick r:id="rId4" action="ppaction://hlinksldjump"/>
              </a:rPr>
              <a:t>(ver atribuciones profesionales de industriales)</a:t>
            </a:r>
            <a:endParaRPr lang="es-ES" sz="2100" dirty="0"/>
          </a:p>
          <a:p>
            <a:r>
              <a:rPr lang="es-ES" dirty="0" smtClean="0"/>
              <a:t>Investigación </a:t>
            </a:r>
            <a:r>
              <a:rPr lang="es-ES" dirty="0"/>
              <a:t>en centros privados</a:t>
            </a:r>
            <a:r>
              <a:rPr lang="es-ES" b="0" dirty="0"/>
              <a:t> </a:t>
            </a:r>
            <a:r>
              <a:rPr lang="es-ES" b="0" dirty="0" err="1" smtClean="0"/>
              <a:t>I+D</a:t>
            </a:r>
            <a:endParaRPr lang="es-ES" b="0" dirty="0"/>
          </a:p>
          <a:p>
            <a:r>
              <a:rPr lang="es-ES" dirty="0"/>
              <a:t>Investigación en centros públicos</a:t>
            </a:r>
            <a:r>
              <a:rPr lang="es-ES" b="0" dirty="0"/>
              <a:t> </a:t>
            </a:r>
            <a:r>
              <a:rPr lang="es-ES" b="0" dirty="0" smtClean="0"/>
              <a:t>(</a:t>
            </a:r>
            <a:r>
              <a:rPr lang="es-ES" b="0" dirty="0"/>
              <a:t>CSIC, </a:t>
            </a:r>
            <a:r>
              <a:rPr lang="es-ES" b="0" dirty="0" err="1"/>
              <a:t>INTA</a:t>
            </a:r>
            <a:r>
              <a:rPr lang="es-ES" b="0" dirty="0"/>
              <a:t>, CERN, </a:t>
            </a:r>
            <a:r>
              <a:rPr lang="es-ES" b="0" dirty="0" err="1"/>
              <a:t>CIEMAT</a:t>
            </a:r>
            <a:r>
              <a:rPr lang="es-ES" b="0" dirty="0"/>
              <a:t>, etc</a:t>
            </a:r>
            <a:r>
              <a:rPr lang="es-ES" b="0" dirty="0" smtClean="0"/>
              <a:t>.)</a:t>
            </a:r>
            <a:endParaRPr lang="es-ES" b="0" dirty="0"/>
          </a:p>
          <a:p>
            <a:r>
              <a:rPr lang="es-ES" b="0" dirty="0"/>
              <a:t>Desarrollo profesional en </a:t>
            </a:r>
            <a:r>
              <a:rPr lang="es-ES" dirty="0"/>
              <a:t>empresas privadas </a:t>
            </a:r>
            <a:r>
              <a:rPr lang="es-ES" b="0" dirty="0"/>
              <a:t>del ámbito </a:t>
            </a:r>
            <a:r>
              <a:rPr lang="es-ES" b="0" dirty="0" smtClean="0"/>
              <a:t>industrial, tecnológico, de desarrollo…</a:t>
            </a:r>
          </a:p>
          <a:p>
            <a:r>
              <a:rPr lang="es-ES" dirty="0"/>
              <a:t>Docencia e </a:t>
            </a:r>
            <a:r>
              <a:rPr lang="es-ES" dirty="0" smtClean="0"/>
              <a:t>Investigación</a:t>
            </a:r>
          </a:p>
          <a:p>
            <a:r>
              <a:rPr lang="es-ES" dirty="0" smtClean="0"/>
              <a:t>Oposiciones </a:t>
            </a:r>
            <a:r>
              <a:rPr lang="es-ES" b="0" dirty="0" smtClean="0"/>
              <a:t>en organismos públicos. </a:t>
            </a:r>
            <a:r>
              <a:rPr lang="es-ES" b="0" dirty="0" smtClean="0">
                <a:hlinkClick r:id="rId5"/>
              </a:rPr>
              <a:t>Cuerpos </a:t>
            </a:r>
            <a:r>
              <a:rPr lang="es-ES" b="0" dirty="0">
                <a:hlinkClick r:id="rId5"/>
              </a:rPr>
              <a:t>y Escalas de </a:t>
            </a:r>
            <a:r>
              <a:rPr lang="es-ES" b="0" dirty="0" smtClean="0">
                <a:hlinkClick r:id="rId5"/>
              </a:rPr>
              <a:t>funcionarios</a:t>
            </a:r>
            <a:r>
              <a:rPr lang="es-ES" b="0" dirty="0" smtClean="0"/>
              <a:t>: </a:t>
            </a:r>
          </a:p>
          <a:p>
            <a:pPr lvl="1"/>
            <a:r>
              <a:rPr lang="es-ES" b="1" dirty="0" smtClean="0"/>
              <a:t>A</a:t>
            </a:r>
            <a:r>
              <a:rPr lang="es-ES" dirty="0" smtClean="0"/>
              <a:t>. Subdividido en </a:t>
            </a:r>
            <a:r>
              <a:rPr lang="es-ES" b="0" dirty="0" smtClean="0"/>
              <a:t>A1 </a:t>
            </a:r>
            <a:r>
              <a:rPr lang="es-ES" b="0" dirty="0"/>
              <a:t>y A2: </a:t>
            </a:r>
            <a:r>
              <a:rPr lang="es-ES" b="0" dirty="0" smtClean="0"/>
              <a:t>Título </a:t>
            </a:r>
            <a:r>
              <a:rPr lang="es-ES" b="0" dirty="0"/>
              <a:t>universitario de </a:t>
            </a:r>
            <a:r>
              <a:rPr lang="es-ES" b="0" dirty="0" smtClean="0"/>
              <a:t>Grado</a:t>
            </a:r>
          </a:p>
          <a:p>
            <a:pPr lvl="1"/>
            <a:r>
              <a:rPr lang="es-ES" b="1" dirty="0" smtClean="0"/>
              <a:t>B</a:t>
            </a:r>
            <a:r>
              <a:rPr lang="es-ES" dirty="0"/>
              <a:t>. </a:t>
            </a:r>
            <a:r>
              <a:rPr lang="es-ES" dirty="0" smtClean="0"/>
              <a:t>Título </a:t>
            </a:r>
            <a:r>
              <a:rPr lang="es-ES" dirty="0"/>
              <a:t>de Técnico </a:t>
            </a:r>
            <a:r>
              <a:rPr lang="es-ES" dirty="0" smtClean="0"/>
              <a:t>Superior</a:t>
            </a:r>
          </a:p>
          <a:p>
            <a:pPr lvl="1"/>
            <a:r>
              <a:rPr lang="es-ES" b="1" dirty="0" smtClean="0"/>
              <a:t>C</a:t>
            </a:r>
            <a:r>
              <a:rPr lang="es-ES" b="0" dirty="0" smtClean="0"/>
              <a:t>. Subdividido en C1 (</a:t>
            </a:r>
            <a:r>
              <a:rPr lang="es-ES" dirty="0"/>
              <a:t>bachiller o </a:t>
            </a:r>
            <a:r>
              <a:rPr lang="es-ES" dirty="0" smtClean="0"/>
              <a:t>técnico)</a:t>
            </a:r>
            <a:r>
              <a:rPr lang="es-ES" b="0" dirty="0" smtClean="0"/>
              <a:t> y C2 (</a:t>
            </a:r>
            <a:r>
              <a:rPr lang="es-ES" dirty="0"/>
              <a:t>graduado en Educación Secundaria </a:t>
            </a:r>
            <a:r>
              <a:rPr lang="es-ES" dirty="0" smtClean="0"/>
              <a:t>Obligatoria)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920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Universidad en su día a día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>
            <a:noAutofit/>
          </a:bodyPr>
          <a:lstStyle/>
          <a:p>
            <a:r>
              <a:rPr lang="es-ES" sz="1900" b="0" dirty="0" smtClean="0"/>
              <a:t>Las clases se dividen en dos cuatrimestres</a:t>
            </a:r>
          </a:p>
          <a:p>
            <a:r>
              <a:rPr lang="es-ES" sz="1900" b="0" dirty="0" smtClean="0"/>
              <a:t>En cada cuatrimestre se imparten 5 asignaturas</a:t>
            </a:r>
          </a:p>
          <a:p>
            <a:r>
              <a:rPr lang="es-ES" sz="1900" b="0" dirty="0" smtClean="0"/>
              <a:t>El alumno/a recibe de media </a:t>
            </a:r>
            <a:r>
              <a:rPr lang="es-ES" sz="1900" b="0" u="sng" dirty="0" smtClean="0"/>
              <a:t>20 horas semanales </a:t>
            </a:r>
            <a:r>
              <a:rPr lang="es-ES" sz="1900" b="0" dirty="0" smtClean="0"/>
              <a:t>de clase divididas en:</a:t>
            </a:r>
          </a:p>
          <a:p>
            <a:pPr lvl="1"/>
            <a:r>
              <a:rPr lang="es-ES" sz="1900" dirty="0" smtClean="0"/>
              <a:t>12 horas de teoría</a:t>
            </a:r>
          </a:p>
          <a:p>
            <a:pPr lvl="1"/>
            <a:r>
              <a:rPr lang="es-ES" sz="1900" b="0" dirty="0" smtClean="0"/>
              <a:t>8 horas de problemas y prácticas</a:t>
            </a:r>
          </a:p>
          <a:p>
            <a:pPr lvl="1"/>
            <a:r>
              <a:rPr lang="es-ES" sz="1900" dirty="0" smtClean="0"/>
              <a:t>Otras actividades: Conferencias, visitas a instalaciones privadas, públicas…</a:t>
            </a:r>
            <a:endParaRPr lang="es-ES" sz="1900" b="0" dirty="0" smtClean="0"/>
          </a:p>
          <a:p>
            <a:r>
              <a:rPr lang="es-ES" sz="1900" b="0" dirty="0" smtClean="0"/>
              <a:t>Al finalizar cada cuatrimestre se realizan los exámenes de cada asignatura</a:t>
            </a:r>
          </a:p>
          <a:p>
            <a:r>
              <a:rPr lang="es-ES" sz="1900" b="0" dirty="0" smtClean="0"/>
              <a:t>El campus de Rabanales está comunicado por </a:t>
            </a:r>
            <a:r>
              <a:rPr lang="es-ES" sz="1900" u="sng" dirty="0" smtClean="0"/>
              <a:t>trenes de cercanías</a:t>
            </a:r>
            <a:r>
              <a:rPr lang="es-ES" sz="1900" b="0" dirty="0" smtClean="0"/>
              <a:t>, </a:t>
            </a:r>
            <a:r>
              <a:rPr lang="es-ES" sz="1900" dirty="0"/>
              <a:t>a</a:t>
            </a:r>
            <a:r>
              <a:rPr lang="es-ES" sz="1900" dirty="0" smtClean="0"/>
              <a:t>utobuses</a:t>
            </a:r>
            <a:r>
              <a:rPr lang="es-ES" sz="1900" b="0" dirty="0" smtClean="0"/>
              <a:t>, por carretera </a:t>
            </a:r>
            <a:r>
              <a:rPr lang="es-ES" sz="1900" b="0" dirty="0"/>
              <a:t>y </a:t>
            </a:r>
            <a:r>
              <a:rPr lang="es-ES" sz="1900" u="sng" dirty="0" smtClean="0"/>
              <a:t>carril bici</a:t>
            </a:r>
          </a:p>
          <a:p>
            <a:r>
              <a:rPr lang="es-ES" sz="1900" b="0" dirty="0" smtClean="0"/>
              <a:t>El 19 de marzo se celebra el patrón de la Escuela: San José, y se realizan actividades como:</a:t>
            </a:r>
          </a:p>
          <a:p>
            <a:pPr lvl="1"/>
            <a:r>
              <a:rPr lang="es-ES" sz="1900" b="0" dirty="0"/>
              <a:t>Acto de </a:t>
            </a:r>
            <a:r>
              <a:rPr lang="es-ES" sz="1900" b="0" dirty="0" smtClean="0"/>
              <a:t>graduación, Actividades deportivas, Actividades culturales, Conferencias </a:t>
            </a:r>
            <a:r>
              <a:rPr lang="es-ES" sz="1900" b="0" dirty="0"/>
              <a:t>y </a:t>
            </a:r>
            <a:r>
              <a:rPr lang="es-ES" sz="1900" b="0" dirty="0" smtClean="0"/>
              <a:t>seminarios, Concurso </a:t>
            </a:r>
            <a:r>
              <a:rPr lang="es-ES" sz="1900" b="0" dirty="0"/>
              <a:t>de </a:t>
            </a:r>
            <a:r>
              <a:rPr lang="es-ES" sz="1900" b="0" dirty="0" smtClean="0"/>
              <a:t>proyectos, peroles…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9261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UNIVERSIDAD DE CÓRDOBA</a:t>
            </a:r>
            <a:br>
              <a:rPr lang="es-ES" dirty="0" smtClean="0"/>
            </a:br>
            <a:r>
              <a:rPr lang="es-ES" dirty="0" smtClean="0"/>
              <a:t>Escuela Politécnica Superior de Córdoba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i="1" dirty="0" smtClean="0">
                <a:solidFill>
                  <a:srgbClr val="2828A0"/>
                </a:solidFill>
              </a:rPr>
              <a:t>Índice</a:t>
            </a:r>
          </a:p>
          <a:p>
            <a:r>
              <a:rPr lang="es-ES" dirty="0" smtClean="0"/>
              <a:t>Universidad </a:t>
            </a:r>
            <a:r>
              <a:rPr lang="es-ES" dirty="0"/>
              <a:t>de </a:t>
            </a:r>
            <a:r>
              <a:rPr lang="es-ES" dirty="0" smtClean="0"/>
              <a:t>Córdoba: </a:t>
            </a:r>
            <a:r>
              <a:rPr lang="es-ES" dirty="0"/>
              <a:t>Historia, presente y futuro</a:t>
            </a:r>
          </a:p>
          <a:p>
            <a:r>
              <a:rPr lang="es-ES" dirty="0"/>
              <a:t>El Campus de </a:t>
            </a:r>
            <a:r>
              <a:rPr lang="es-ES" dirty="0" smtClean="0"/>
              <a:t>Rabanales y la </a:t>
            </a:r>
            <a:r>
              <a:rPr lang="es-ES" dirty="0" err="1" smtClean="0"/>
              <a:t>EPSC</a:t>
            </a:r>
            <a:endParaRPr lang="es-ES" dirty="0"/>
          </a:p>
          <a:p>
            <a:r>
              <a:rPr lang="es-ES" dirty="0" smtClean="0"/>
              <a:t>Titulaciones que </a:t>
            </a:r>
            <a:r>
              <a:rPr lang="es-ES" dirty="0"/>
              <a:t>se imparten </a:t>
            </a:r>
            <a:r>
              <a:rPr lang="es-ES" dirty="0" smtClean="0"/>
              <a:t>en la EPSC</a:t>
            </a:r>
          </a:p>
          <a:p>
            <a:r>
              <a:rPr lang="es-ES" dirty="0" smtClean="0"/>
              <a:t>Perfil de ingreso</a:t>
            </a:r>
          </a:p>
          <a:p>
            <a:r>
              <a:rPr lang="es-ES" dirty="0" smtClean="0"/>
              <a:t>Valor añadido por la EPSC</a:t>
            </a:r>
            <a:endParaRPr lang="es-ES" dirty="0"/>
          </a:p>
          <a:p>
            <a:r>
              <a:rPr lang="es-ES" dirty="0" smtClean="0"/>
              <a:t>Movilidad y programas de intercambio</a:t>
            </a:r>
          </a:p>
          <a:p>
            <a:r>
              <a:rPr lang="es-ES" dirty="0" smtClean="0"/>
              <a:t>Prácticas en empresas</a:t>
            </a:r>
          </a:p>
          <a:p>
            <a:r>
              <a:rPr lang="es-ES" dirty="0" smtClean="0"/>
              <a:t>Empleabilidad y salidas </a:t>
            </a:r>
            <a:r>
              <a:rPr lang="es-ES" dirty="0"/>
              <a:t>profesionales</a:t>
            </a:r>
          </a:p>
          <a:p>
            <a:r>
              <a:rPr lang="es-ES" dirty="0"/>
              <a:t>La Universidad en su día a </a:t>
            </a:r>
            <a:r>
              <a:rPr lang="es-ES" dirty="0" smtClean="0"/>
              <a:t>día</a:t>
            </a:r>
          </a:p>
          <a:p>
            <a:r>
              <a:rPr lang="es-ES" dirty="0" smtClean="0"/>
              <a:t>Más información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8A07E5CA-70B4-4C5F-9D04-048732738F21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071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Universidad en su día a día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>
            <a:normAutofit fontScale="92500" lnSpcReduction="20000"/>
          </a:bodyPr>
          <a:lstStyle/>
          <a:p>
            <a:r>
              <a:rPr lang="es-ES" b="0" dirty="0" smtClean="0"/>
              <a:t>En cada clase se elige un </a:t>
            </a:r>
            <a:r>
              <a:rPr lang="es-ES" dirty="0" smtClean="0"/>
              <a:t>delegado/a </a:t>
            </a:r>
            <a:r>
              <a:rPr lang="es-ES" b="0" dirty="0" smtClean="0"/>
              <a:t>y un </a:t>
            </a:r>
            <a:r>
              <a:rPr lang="es-ES" dirty="0" smtClean="0"/>
              <a:t>subdelegado/a</a:t>
            </a:r>
          </a:p>
          <a:p>
            <a:r>
              <a:rPr lang="es-ES" b="0" dirty="0" smtClean="0"/>
              <a:t>El </a:t>
            </a:r>
            <a:r>
              <a:rPr lang="es-ES" dirty="0" smtClean="0"/>
              <a:t>Consejo </a:t>
            </a:r>
            <a:r>
              <a:rPr lang="es-ES" dirty="0"/>
              <a:t>de </a:t>
            </a:r>
            <a:r>
              <a:rPr lang="es-ES" dirty="0" smtClean="0"/>
              <a:t>Estudiantes </a:t>
            </a:r>
            <a:r>
              <a:rPr lang="es-ES" b="0" dirty="0" smtClean="0"/>
              <a:t>es la máxima representación de los alumnos, organizan actividades, ayudan al resto de alumnos…</a:t>
            </a:r>
          </a:p>
          <a:p>
            <a:r>
              <a:rPr lang="es-ES" b="0" dirty="0" smtClean="0"/>
              <a:t>El alumnado cuenta con el apoyo de:</a:t>
            </a:r>
          </a:p>
          <a:p>
            <a:pPr lvl="1"/>
            <a:r>
              <a:rPr lang="es-ES" b="0" dirty="0" smtClean="0"/>
              <a:t>Profesorado</a:t>
            </a:r>
          </a:p>
          <a:p>
            <a:pPr lvl="1"/>
            <a:r>
              <a:rPr lang="es-ES" b="0" dirty="0" smtClean="0"/>
              <a:t>Delegado</a:t>
            </a:r>
          </a:p>
          <a:p>
            <a:pPr lvl="1"/>
            <a:r>
              <a:rPr lang="es-ES" dirty="0" smtClean="0"/>
              <a:t>Consejo </a:t>
            </a:r>
            <a:r>
              <a:rPr lang="es-ES" dirty="0"/>
              <a:t>de </a:t>
            </a:r>
            <a:r>
              <a:rPr lang="es-ES" dirty="0" smtClean="0"/>
              <a:t>Estudiantes</a:t>
            </a:r>
          </a:p>
          <a:p>
            <a:pPr lvl="1"/>
            <a:r>
              <a:rPr lang="es-ES" dirty="0" smtClean="0"/>
              <a:t>Tutor y Alumno mentor desde el ingreso al Grado</a:t>
            </a:r>
          </a:p>
          <a:p>
            <a:pPr lvl="1"/>
            <a:r>
              <a:rPr lang="es-ES" dirty="0" smtClean="0"/>
              <a:t>Coordinador/a de Titulación</a:t>
            </a:r>
            <a:endParaRPr lang="es-ES" b="0" dirty="0" smtClean="0"/>
          </a:p>
          <a:p>
            <a:pPr lvl="1"/>
            <a:r>
              <a:rPr lang="es-ES" b="0" dirty="0" smtClean="0"/>
              <a:t>Subdirector de Estudiantes</a:t>
            </a:r>
          </a:p>
          <a:p>
            <a:pPr lvl="1"/>
            <a:r>
              <a:rPr lang="es-ES" dirty="0"/>
              <a:t>Defensor </a:t>
            </a:r>
            <a:r>
              <a:rPr lang="es-ES" dirty="0" smtClean="0"/>
              <a:t>Universitario, Asesoría Jurídica y Servicio </a:t>
            </a:r>
            <a:r>
              <a:rPr lang="es-ES" dirty="0"/>
              <a:t>de atención </a:t>
            </a:r>
            <a:r>
              <a:rPr lang="es-ES" dirty="0" smtClean="0"/>
              <a:t>psicológica</a:t>
            </a:r>
          </a:p>
          <a:p>
            <a:pPr lvl="1"/>
            <a:r>
              <a:rPr lang="es-ES" b="0" dirty="0" smtClean="0"/>
              <a:t>Vicerrectorado de Estudiantes</a:t>
            </a:r>
            <a:endParaRPr lang="es-ES" b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0525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Universidad en su día a día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>
            <a:normAutofit lnSpcReduction="10000"/>
          </a:bodyPr>
          <a:lstStyle/>
          <a:p>
            <a:pPr marL="0" indent="0">
              <a:buNone/>
            </a:pPr>
            <a:r>
              <a:rPr lang="es-ES" b="0" dirty="0" smtClean="0"/>
              <a:t>Además, los alumnos y alumnas cuentan con los siguientes servicios:</a:t>
            </a:r>
          </a:p>
          <a:p>
            <a:r>
              <a:rPr lang="es-ES" b="0" dirty="0" smtClean="0"/>
              <a:t>Biblioteca general (</a:t>
            </a:r>
            <a:r>
              <a:rPr lang="es-ES" b="0" dirty="0" smtClean="0">
                <a:hlinkClick r:id="rId3"/>
              </a:rPr>
              <a:t>web</a:t>
            </a:r>
            <a:r>
              <a:rPr lang="es-ES" b="0" dirty="0" smtClean="0"/>
              <a:t>) y del Campus de Rabanales (</a:t>
            </a:r>
            <a:r>
              <a:rPr lang="es-ES" b="0" dirty="0" smtClean="0">
                <a:hlinkClick r:id="rId4"/>
              </a:rPr>
              <a:t>web</a:t>
            </a:r>
            <a:r>
              <a:rPr lang="es-ES" b="0" dirty="0" smtClean="0"/>
              <a:t>)</a:t>
            </a:r>
          </a:p>
          <a:p>
            <a:r>
              <a:rPr lang="es-ES" b="0" dirty="0" smtClean="0"/>
              <a:t>Reprografías (</a:t>
            </a:r>
            <a:r>
              <a:rPr lang="es-ES" b="0" dirty="0" smtClean="0">
                <a:hlinkClick r:id="rId5"/>
              </a:rPr>
              <a:t>web</a:t>
            </a:r>
            <a:r>
              <a:rPr lang="es-ES" b="0" dirty="0" smtClean="0"/>
              <a:t>)</a:t>
            </a:r>
          </a:p>
          <a:p>
            <a:r>
              <a:rPr lang="es-ES" b="0" dirty="0" smtClean="0"/>
              <a:t>Residencias Universitarias (</a:t>
            </a:r>
            <a:r>
              <a:rPr lang="es-ES" b="0" dirty="0" smtClean="0">
                <a:hlinkClick r:id="rId6"/>
              </a:rPr>
              <a:t>Lucano</a:t>
            </a:r>
            <a:r>
              <a:rPr lang="es-ES" b="0" dirty="0" smtClean="0"/>
              <a:t> y </a:t>
            </a:r>
            <a:r>
              <a:rPr lang="es-ES" b="0" dirty="0" smtClean="0">
                <a:hlinkClick r:id="rId7"/>
              </a:rPr>
              <a:t>en otros campus</a:t>
            </a:r>
            <a:r>
              <a:rPr lang="es-ES" b="0" dirty="0" smtClean="0"/>
              <a:t>)</a:t>
            </a:r>
          </a:p>
          <a:p>
            <a:r>
              <a:rPr lang="es-ES" b="0" dirty="0" smtClean="0">
                <a:hlinkClick r:id="rId8"/>
              </a:rPr>
              <a:t>Instalaciones deportivas</a:t>
            </a:r>
            <a:r>
              <a:rPr lang="es-ES" b="0" dirty="0" smtClean="0"/>
              <a:t> (piscina, pistas de futbol sala, pabellón…)</a:t>
            </a:r>
          </a:p>
          <a:p>
            <a:r>
              <a:rPr lang="es-ES" b="0" dirty="0" smtClean="0"/>
              <a:t>Cafeterías y comedores (</a:t>
            </a:r>
            <a:r>
              <a:rPr lang="es-ES" b="0" dirty="0" smtClean="0">
                <a:hlinkClick r:id="rId9"/>
              </a:rPr>
              <a:t>web</a:t>
            </a:r>
            <a:r>
              <a:rPr lang="es-ES" b="0" dirty="0" smtClean="0"/>
              <a:t>)</a:t>
            </a:r>
          </a:p>
          <a:p>
            <a:r>
              <a:rPr lang="es-ES" b="0" dirty="0" smtClean="0"/>
              <a:t>Oficinas Bancarias (</a:t>
            </a:r>
            <a:r>
              <a:rPr lang="es-ES" b="0" dirty="0" smtClean="0">
                <a:hlinkClick r:id="rId10"/>
              </a:rPr>
              <a:t>web</a:t>
            </a:r>
            <a:r>
              <a:rPr lang="es-ES" b="0" dirty="0" smtClean="0"/>
              <a:t>)</a:t>
            </a:r>
          </a:p>
          <a:p>
            <a:r>
              <a:rPr lang="es-ES" b="0" dirty="0" smtClean="0"/>
              <a:t>Otros servicios como </a:t>
            </a:r>
            <a:r>
              <a:rPr lang="es-ES" b="0" dirty="0" smtClean="0">
                <a:hlinkClick r:id="rId11"/>
              </a:rPr>
              <a:t>Comparte tu coche</a:t>
            </a:r>
            <a:r>
              <a:rPr lang="es-ES" b="0" dirty="0" smtClean="0"/>
              <a:t>, </a:t>
            </a:r>
            <a:r>
              <a:rPr lang="es-ES" b="0" dirty="0" smtClean="0">
                <a:hlinkClick r:id="rId12"/>
              </a:rPr>
              <a:t>voluntariado</a:t>
            </a:r>
            <a:r>
              <a:rPr lang="es-ES" b="0" dirty="0" smtClean="0"/>
              <a:t>…</a:t>
            </a:r>
            <a:endParaRPr lang="es-ES" b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3419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Más información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>
            <a:normAutofit fontScale="92500"/>
          </a:bodyPr>
          <a:lstStyle/>
          <a:p>
            <a:pPr marL="457200" lvl="1" indent="0">
              <a:buNone/>
            </a:pPr>
            <a:r>
              <a:rPr lang="es-ES" dirty="0" smtClean="0"/>
              <a:t>Direcciones web de interés:</a:t>
            </a:r>
          </a:p>
          <a:p>
            <a:pPr marL="457200" lvl="1" indent="0">
              <a:buNone/>
            </a:pPr>
            <a:endParaRPr lang="es-ES" dirty="0" smtClean="0"/>
          </a:p>
          <a:p>
            <a:pPr lvl="1"/>
            <a:r>
              <a:rPr lang="es-ES" dirty="0" smtClean="0"/>
              <a:t>Web </a:t>
            </a:r>
            <a:r>
              <a:rPr lang="es-ES" dirty="0"/>
              <a:t>de la Universidad de </a:t>
            </a:r>
            <a:r>
              <a:rPr lang="es-ES" dirty="0" smtClean="0"/>
              <a:t>Córdoba: </a:t>
            </a:r>
            <a:r>
              <a:rPr lang="es-ES" dirty="0" smtClean="0">
                <a:hlinkClick r:id="rId3"/>
              </a:rPr>
              <a:t>http://www.uco.es</a:t>
            </a:r>
            <a:r>
              <a:rPr lang="es-ES" dirty="0" smtClean="0"/>
              <a:t> </a:t>
            </a:r>
            <a:endParaRPr lang="es-ES" dirty="0"/>
          </a:p>
          <a:p>
            <a:pPr lvl="1"/>
            <a:r>
              <a:rPr lang="es-ES" dirty="0"/>
              <a:t>Web de la </a:t>
            </a:r>
            <a:r>
              <a:rPr lang="es-ES" dirty="0" smtClean="0"/>
              <a:t>EPSC: </a:t>
            </a:r>
            <a:r>
              <a:rPr lang="es-ES" dirty="0" smtClean="0">
                <a:hlinkClick r:id="rId4"/>
              </a:rPr>
              <a:t>http://www.uco.es/eps</a:t>
            </a:r>
            <a:r>
              <a:rPr lang="es-ES" dirty="0" smtClean="0"/>
              <a:t> </a:t>
            </a:r>
            <a:endParaRPr lang="es-ES" dirty="0"/>
          </a:p>
          <a:p>
            <a:pPr lvl="1"/>
            <a:endParaRPr lang="es-ES" dirty="0" smtClean="0"/>
          </a:p>
          <a:p>
            <a:pPr lvl="1"/>
            <a:r>
              <a:rPr lang="es-ES" dirty="0" smtClean="0"/>
              <a:t>Portal </a:t>
            </a:r>
            <a:r>
              <a:rPr lang="es-ES" dirty="0"/>
              <a:t>de Información para </a:t>
            </a:r>
            <a:r>
              <a:rPr lang="es-ES" dirty="0" smtClean="0"/>
              <a:t>Estudiantes: </a:t>
            </a:r>
            <a:r>
              <a:rPr lang="es-ES" dirty="0" smtClean="0">
                <a:hlinkClick r:id="rId5"/>
              </a:rPr>
              <a:t>http://www.uco.es/pie</a:t>
            </a:r>
            <a:r>
              <a:rPr lang="es-ES" dirty="0" smtClean="0"/>
              <a:t> </a:t>
            </a:r>
            <a:endParaRPr lang="es-ES" dirty="0"/>
          </a:p>
          <a:p>
            <a:pPr lvl="1"/>
            <a:endParaRPr lang="es-ES" dirty="0" smtClean="0">
              <a:hlinkClick r:id="rId6"/>
            </a:endParaRPr>
          </a:p>
          <a:p>
            <a:pPr lvl="1"/>
            <a:r>
              <a:rPr lang="es-ES" dirty="0" smtClean="0">
                <a:hlinkClick r:id="rId6"/>
              </a:rPr>
              <a:t>Información </a:t>
            </a:r>
            <a:r>
              <a:rPr lang="es-ES" dirty="0">
                <a:hlinkClick r:id="rId6"/>
              </a:rPr>
              <a:t>para </a:t>
            </a:r>
            <a:r>
              <a:rPr lang="es-ES" dirty="0" smtClean="0">
                <a:hlinkClick r:id="rId6"/>
              </a:rPr>
              <a:t>los orientadores/as </a:t>
            </a:r>
            <a:r>
              <a:rPr lang="es-ES" dirty="0">
                <a:hlinkClick r:id="rId6"/>
              </a:rPr>
              <a:t>de los </a:t>
            </a:r>
            <a:r>
              <a:rPr lang="es-ES" dirty="0" err="1" smtClean="0">
                <a:hlinkClick r:id="rId6"/>
              </a:rPr>
              <a:t>IES</a:t>
            </a:r>
            <a:r>
              <a:rPr lang="es-ES" dirty="0"/>
              <a:t>: </a:t>
            </a:r>
            <a:r>
              <a:rPr lang="es-ES" dirty="0">
                <a:hlinkClick r:id="rId6"/>
              </a:rPr>
              <a:t>http://</a:t>
            </a:r>
            <a:r>
              <a:rPr lang="es-ES" dirty="0" smtClean="0">
                <a:hlinkClick r:id="rId6"/>
              </a:rPr>
              <a:t>www.uco.es/pie/orientadores</a:t>
            </a:r>
            <a:r>
              <a:rPr lang="es-ES" dirty="0" smtClean="0"/>
              <a:t> </a:t>
            </a:r>
          </a:p>
          <a:p>
            <a:pPr lvl="1"/>
            <a:endParaRPr lang="es-ES" dirty="0" smtClean="0"/>
          </a:p>
          <a:p>
            <a:pPr lvl="1"/>
            <a:r>
              <a:rPr lang="es-ES" dirty="0" smtClean="0"/>
              <a:t>Información de interés para estudiantes que acceden a la universidad: </a:t>
            </a:r>
            <a:r>
              <a:rPr lang="es-ES" dirty="0" smtClean="0">
                <a:hlinkClick r:id="rId7"/>
              </a:rPr>
              <a:t>http://www.uco.es/pie/estudiantes-que-acceden</a:t>
            </a:r>
            <a:r>
              <a:rPr lang="es-ES" dirty="0" smtClean="0"/>
              <a:t> </a:t>
            </a:r>
          </a:p>
          <a:p>
            <a:pPr lvl="1"/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0419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Más información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23</a:t>
            </a:fld>
            <a:endParaRPr lang="es-ES" dirty="0"/>
          </a:p>
        </p:txBody>
      </p:sp>
      <p:pic>
        <p:nvPicPr>
          <p:cNvPr id="9218" name="Picture 2" descr="C:\Users\MATAS~1\AppData\Local\Temp\SNAGHTML14799e4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77" y="1854556"/>
            <a:ext cx="8039289" cy="405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65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Más información: </a:t>
            </a:r>
            <a:br>
              <a:rPr lang="es-ES" dirty="0" smtClean="0"/>
            </a:br>
            <a:r>
              <a:rPr lang="es-ES" dirty="0" smtClean="0"/>
              <a:t>Títulos </a:t>
            </a:r>
            <a:r>
              <a:rPr lang="es-ES" dirty="0"/>
              <a:t>de Grado en la </a:t>
            </a:r>
            <a:r>
              <a:rPr lang="es-ES" dirty="0" err="1"/>
              <a:t>EPSC</a:t>
            </a:r>
            <a:endParaRPr lang="es-ES" dirty="0"/>
          </a:p>
        </p:txBody>
      </p:sp>
      <p:pic>
        <p:nvPicPr>
          <p:cNvPr id="7" name="8OQL7vP-RIs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60818" y="1642259"/>
            <a:ext cx="7446054" cy="4188405"/>
          </a:xfrm>
          <a:prstGeom prst="rect">
            <a:avLst/>
          </a:prstGeom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24</a:t>
            </a:fld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1657350" y="5871937"/>
            <a:ext cx="341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hlinkClick r:id="rId5"/>
              </a:rPr>
              <a:t>Youtube</a:t>
            </a:r>
            <a:r>
              <a:rPr lang="es-ES" dirty="0" smtClean="0"/>
              <a:t> – </a:t>
            </a:r>
            <a:r>
              <a:rPr lang="es-ES" dirty="0" smtClean="0">
                <a:hlinkClick r:id="rId6" action="ppaction://hlinkfile"/>
              </a:rPr>
              <a:t>local</a:t>
            </a:r>
            <a:r>
              <a:rPr lang="es-ES" dirty="0" smtClean="0"/>
              <a:t>  </a:t>
            </a:r>
            <a:r>
              <a:rPr lang="es-ES" sz="1200" dirty="0" smtClean="0"/>
              <a:t>- 8:27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42774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Alumnos de la Escuela Politécnica Superior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25</a:t>
            </a:fld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Pasado: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27" y="2052465"/>
            <a:ext cx="712746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9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Alumnos de la Escuela Politécnica Superior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26</a:t>
            </a:fld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Presente:</a:t>
            </a:r>
            <a:endParaRPr lang="es-ES" dirty="0"/>
          </a:p>
        </p:txBody>
      </p:sp>
      <p:pic>
        <p:nvPicPr>
          <p:cNvPr id="9" name="Picture 2" descr="C:\Users\USUARIO\Desktop\DSC_0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30" y="2029927"/>
            <a:ext cx="3780278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7267275" y="5758520"/>
            <a:ext cx="1235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 smtClean="0">
                <a:hlinkClick r:id="rId4"/>
              </a:rPr>
              <a:t>Galería de fotos</a:t>
            </a:r>
            <a:endParaRPr lang="es-ES" sz="1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29927"/>
            <a:ext cx="3954070" cy="2520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86" y="4654704"/>
            <a:ext cx="2069327" cy="145612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9" t="19099"/>
          <a:stretch/>
        </p:blipFill>
        <p:spPr>
          <a:xfrm>
            <a:off x="5544496" y="4641991"/>
            <a:ext cx="1942154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4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Alumnos de la Escuela Politécnica Superior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27</a:t>
            </a:fld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Futuro: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 algn="ctr">
              <a:buNone/>
            </a:pPr>
            <a:r>
              <a:rPr lang="es-ES" b="0" i="1" dirty="0" smtClean="0">
                <a:latin typeface="Book Antiqua" panose="02040602050305030304" pitchFamily="18" charset="0"/>
              </a:rPr>
              <a:t>La Universidad de Córdoba: Tu Universidad</a:t>
            </a:r>
            <a:endParaRPr lang="es-ES" b="0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9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b="1" dirty="0"/>
              <a:t>Jornadas de Orientación </a:t>
            </a:r>
            <a:r>
              <a:rPr lang="es-ES" b="1" dirty="0" smtClean="0"/>
              <a:t>Académica de la Universidad de Córdoba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dirty="0" smtClean="0"/>
              <a:t>Escuela </a:t>
            </a:r>
            <a:r>
              <a:rPr lang="es-ES" dirty="0"/>
              <a:t>Politécnica Superior de </a:t>
            </a:r>
            <a:r>
              <a:rPr lang="es-ES" dirty="0" smtClean="0"/>
              <a:t>Córdoba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dirty="0" smtClean="0">
                <a:hlinkClick r:id="rId3"/>
              </a:rPr>
              <a:t>http://www.uco.es/eps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1493949" y="3464420"/>
            <a:ext cx="596291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3000" i="1" dirty="0" smtClean="0">
                <a:solidFill>
                  <a:srgbClr val="4B4B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 por su atención</a:t>
            </a:r>
            <a:endParaRPr lang="es-ES" sz="3000" i="1" dirty="0">
              <a:solidFill>
                <a:srgbClr val="4B4B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57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Más información:</a:t>
            </a:r>
            <a:br>
              <a:rPr lang="es-ES" dirty="0" smtClean="0"/>
            </a:br>
            <a:r>
              <a:rPr lang="es-ES" dirty="0" smtClean="0"/>
              <a:t>Tu Universidad</a:t>
            </a:r>
            <a:endParaRPr lang="es-ES" dirty="0"/>
          </a:p>
        </p:txBody>
      </p:sp>
      <p:pic>
        <p:nvPicPr>
          <p:cNvPr id="8" name="c4lU4sWM2M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05912" y="1700011"/>
            <a:ext cx="7738772" cy="4353059"/>
          </a:xfrm>
          <a:prstGeom prst="rect">
            <a:avLst/>
          </a:prstGeom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29</a:t>
            </a:fld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1657350" y="5987848"/>
            <a:ext cx="341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hlinkClick r:id="rId5"/>
              </a:rPr>
              <a:t>Youtube</a:t>
            </a:r>
            <a:r>
              <a:rPr lang="es-ES" dirty="0" smtClean="0"/>
              <a:t> – </a:t>
            </a:r>
            <a:r>
              <a:rPr lang="es-ES" dirty="0" smtClean="0">
                <a:hlinkClick r:id="rId6" action="ppaction://hlinkfile"/>
              </a:rPr>
              <a:t>local</a:t>
            </a:r>
            <a:r>
              <a:rPr lang="es-ES" dirty="0" smtClean="0"/>
              <a:t>  </a:t>
            </a:r>
            <a:r>
              <a:rPr lang="es-ES" sz="1200" dirty="0" smtClean="0"/>
              <a:t>- 6:53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07401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Universidad de </a:t>
            </a:r>
            <a:r>
              <a:rPr lang="es-ES" dirty="0" smtClean="0"/>
              <a:t>Córdoba</a:t>
            </a:r>
            <a:br>
              <a:rPr lang="es-ES" dirty="0" smtClean="0"/>
            </a:br>
            <a:r>
              <a:rPr lang="es-ES" dirty="0" smtClean="0"/>
              <a:t>Historia</a:t>
            </a:r>
            <a:r>
              <a:rPr lang="es-ES" dirty="0"/>
              <a:t>, presente y futuro</a:t>
            </a: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s-ES" sz="1200" dirty="0" smtClean="0"/>
          </a:p>
          <a:p>
            <a:r>
              <a:rPr lang="es-ES" dirty="0" smtClean="0"/>
              <a:t>Fundada </a:t>
            </a:r>
            <a:r>
              <a:rPr lang="es-ES" dirty="0"/>
              <a:t>como </a:t>
            </a:r>
            <a:r>
              <a:rPr lang="es-ES" dirty="0" smtClean="0"/>
              <a:t>“Universidad de Córdoba” en 1972</a:t>
            </a:r>
          </a:p>
          <a:p>
            <a:r>
              <a:rPr lang="es-ES" dirty="0" smtClean="0"/>
              <a:t>Heredera </a:t>
            </a:r>
            <a:r>
              <a:rPr lang="es-ES" dirty="0"/>
              <a:t>de la </a:t>
            </a:r>
            <a:r>
              <a:rPr lang="es-ES" dirty="0" smtClean="0"/>
              <a:t>“Universidad </a:t>
            </a:r>
            <a:r>
              <a:rPr lang="es-ES" dirty="0"/>
              <a:t>Libre de </a:t>
            </a:r>
            <a:r>
              <a:rPr lang="es-ES" dirty="0" smtClean="0"/>
              <a:t>Córdoba” </a:t>
            </a:r>
            <a:r>
              <a:rPr lang="es-ES" dirty="0"/>
              <a:t>(</a:t>
            </a:r>
            <a:r>
              <a:rPr lang="es-ES" dirty="0" smtClean="0"/>
              <a:t>s. XIX)</a:t>
            </a:r>
          </a:p>
          <a:p>
            <a:r>
              <a:rPr lang="es-ES" dirty="0" smtClean="0"/>
              <a:t>En la actualidad cuenta con aproximadamente:</a:t>
            </a:r>
          </a:p>
          <a:p>
            <a:pPr lvl="1"/>
            <a:r>
              <a:rPr lang="es-ES" dirty="0"/>
              <a:t>21.000 </a:t>
            </a:r>
            <a:r>
              <a:rPr lang="es-ES" dirty="0" smtClean="0"/>
              <a:t>alumnos</a:t>
            </a:r>
          </a:p>
          <a:p>
            <a:pPr lvl="1"/>
            <a:r>
              <a:rPr lang="es-ES" dirty="0" smtClean="0"/>
              <a:t>1.200 </a:t>
            </a:r>
            <a:r>
              <a:rPr lang="es-ES" dirty="0"/>
              <a:t>profesores </a:t>
            </a:r>
            <a:r>
              <a:rPr lang="es-ES" dirty="0" smtClean="0"/>
              <a:t>y</a:t>
            </a:r>
          </a:p>
          <a:p>
            <a:pPr lvl="1"/>
            <a:r>
              <a:rPr lang="es-ES" dirty="0" smtClean="0"/>
              <a:t>700 </a:t>
            </a:r>
            <a:r>
              <a:rPr lang="es-ES" dirty="0"/>
              <a:t>trabajadores</a:t>
            </a:r>
            <a:endParaRPr lang="es-ES" dirty="0" smtClean="0"/>
          </a:p>
          <a:p>
            <a:r>
              <a:rPr lang="es-ES" dirty="0" smtClean="0"/>
              <a:t>Ofrece </a:t>
            </a:r>
            <a:r>
              <a:rPr lang="es-ES" dirty="0" smtClean="0">
                <a:hlinkClick r:id="rId3" action="ppaction://hlinksldjump"/>
              </a:rPr>
              <a:t>32 Grados</a:t>
            </a:r>
            <a:r>
              <a:rPr lang="es-ES" dirty="0" smtClean="0"/>
              <a:t>, </a:t>
            </a:r>
            <a:r>
              <a:rPr lang="es-ES" dirty="0" smtClean="0">
                <a:hlinkClick r:id="rId4" action="ppaction://hlinksldjump"/>
              </a:rPr>
              <a:t>47 Másteres</a:t>
            </a:r>
            <a:r>
              <a:rPr lang="es-ES" dirty="0" smtClean="0"/>
              <a:t>, programas de doctorado, cursos y actividades de formación permanente.</a:t>
            </a:r>
          </a:p>
          <a:p>
            <a:r>
              <a:rPr lang="es-ES" dirty="0" smtClean="0"/>
              <a:t>En los </a:t>
            </a:r>
            <a:r>
              <a:rPr lang="es-ES" dirty="0" smtClean="0">
                <a:hlinkClick r:id="rId5"/>
              </a:rPr>
              <a:t>ranking de calidad</a:t>
            </a:r>
            <a:r>
              <a:rPr lang="es-ES" baseline="30000" dirty="0" smtClean="0">
                <a:hlinkClick r:id="rId5"/>
              </a:rPr>
              <a:t>(1)</a:t>
            </a:r>
            <a:r>
              <a:rPr lang="es-ES" dirty="0" smtClean="0"/>
              <a:t>, y en </a:t>
            </a:r>
            <a:r>
              <a:rPr lang="es-ES" dirty="0"/>
              <a:t>los ranking ponderados </a:t>
            </a:r>
            <a:r>
              <a:rPr lang="es-ES" dirty="0" smtClean="0"/>
              <a:t>de </a:t>
            </a:r>
            <a:r>
              <a:rPr lang="es-ES" dirty="0"/>
              <a:t>docencia </a:t>
            </a:r>
            <a:r>
              <a:rPr lang="es-ES" dirty="0" smtClean="0"/>
              <a:t>e investigación, la </a:t>
            </a:r>
            <a:r>
              <a:rPr lang="es-ES" dirty="0"/>
              <a:t>UCO </a:t>
            </a:r>
            <a:r>
              <a:rPr lang="es-ES" dirty="0" smtClean="0"/>
              <a:t>viene ocupando las primeras posiciones dentro del marco universitario español.</a:t>
            </a:r>
            <a:br>
              <a:rPr lang="es-ES" dirty="0" smtClean="0"/>
            </a:br>
            <a:endParaRPr lang="es-ES" sz="1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7D6397B9-A12B-4594-A488-B9828307EECF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3</a:t>
            </a:fld>
            <a:endParaRPr lang="es-ES" dirty="0"/>
          </a:p>
        </p:txBody>
      </p:sp>
      <p:cxnSp>
        <p:nvCxnSpPr>
          <p:cNvPr id="3" name="Conector recto 2"/>
          <p:cNvCxnSpPr/>
          <p:nvPr/>
        </p:nvCxnSpPr>
        <p:spPr>
          <a:xfrm>
            <a:off x="888642" y="5950038"/>
            <a:ext cx="21507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834714" y="5905462"/>
            <a:ext cx="7886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(1) Fuente</a:t>
            </a:r>
            <a:r>
              <a:rPr lang="es-ES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página 102 informe “</a:t>
            </a:r>
            <a:r>
              <a:rPr lang="es-ES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LA CALIDAD DE LAS UNIVERSIDADES EN ESPAÑA. ELABORACIÓN DE UN ÍNDICE MULTIDIMENSIONAL</a:t>
            </a:r>
            <a:r>
              <a:rPr lang="es-ES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publicado en 2009; </a:t>
            </a:r>
            <a:r>
              <a:rPr lang="es-ES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Ranking del </a:t>
            </a:r>
            <a:r>
              <a:rPr lang="es-ES" sz="11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IAIF</a:t>
            </a:r>
            <a:r>
              <a:rPr lang="es-ES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s-ES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Nota de prensa en la </a:t>
            </a:r>
            <a:r>
              <a:rPr lang="es-ES" sz="11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UCO</a:t>
            </a:r>
            <a:r>
              <a:rPr lang="es-ES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156175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Grados en la Universidad de Córdoba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1">
            <a:normAutofit fontScale="55000" lnSpcReduction="20000"/>
          </a:bodyPr>
          <a:lstStyle/>
          <a:p>
            <a:pPr lvl="0" fontAlgn="base"/>
            <a:r>
              <a:rPr lang="es-ES" u="sng" dirty="0">
                <a:hlinkClick r:id="rId3"/>
              </a:rPr>
              <a:t>Doble Grado en Derecho y Administración y Dirección de Empresas</a:t>
            </a:r>
            <a:endParaRPr lang="es-ES" dirty="0"/>
          </a:p>
          <a:p>
            <a:pPr lvl="0" fontAlgn="base"/>
            <a:r>
              <a:rPr lang="es-ES" u="sng" dirty="0">
                <a:hlinkClick r:id="rId4"/>
              </a:rPr>
              <a:t>Doble Grado en </a:t>
            </a:r>
            <a:r>
              <a:rPr lang="es-ES" u="sng" dirty="0" err="1">
                <a:hlinkClick r:id="rId4"/>
              </a:rPr>
              <a:t>Ingniería</a:t>
            </a:r>
            <a:r>
              <a:rPr lang="es-ES" u="sng" dirty="0">
                <a:hlinkClick r:id="rId4"/>
              </a:rPr>
              <a:t> Civil e </a:t>
            </a:r>
            <a:r>
              <a:rPr lang="es-ES" u="sng" dirty="0" err="1">
                <a:hlinkClick r:id="rId4"/>
              </a:rPr>
              <a:t>Ingenieria</a:t>
            </a:r>
            <a:r>
              <a:rPr lang="es-ES" u="sng" dirty="0">
                <a:hlinkClick r:id="rId4"/>
              </a:rPr>
              <a:t> en Recursos Energéticos y Mineros</a:t>
            </a:r>
            <a:endParaRPr lang="es-ES" dirty="0"/>
          </a:p>
          <a:p>
            <a:pPr lvl="0" fontAlgn="base"/>
            <a:r>
              <a:rPr lang="es-ES" u="sng" dirty="0">
                <a:hlinkClick r:id="rId5"/>
              </a:rPr>
              <a:t>Grado en Administración y Dirección de Empresas</a:t>
            </a:r>
            <a:endParaRPr lang="es-ES" dirty="0"/>
          </a:p>
          <a:p>
            <a:pPr lvl="0" fontAlgn="base"/>
            <a:r>
              <a:rPr lang="es-ES" u="sng" dirty="0">
                <a:hlinkClick r:id="rId6"/>
              </a:rPr>
              <a:t>Grado en Biología</a:t>
            </a:r>
            <a:endParaRPr lang="es-ES" dirty="0"/>
          </a:p>
          <a:p>
            <a:pPr lvl="0" fontAlgn="base"/>
            <a:r>
              <a:rPr lang="es-ES" u="sng" dirty="0">
                <a:hlinkClick r:id="rId7"/>
              </a:rPr>
              <a:t>Grado en Bioquímica</a:t>
            </a:r>
            <a:endParaRPr lang="es-ES" dirty="0"/>
          </a:p>
          <a:p>
            <a:pPr lvl="0" fontAlgn="base"/>
            <a:r>
              <a:rPr lang="es-ES" u="sng" dirty="0">
                <a:hlinkClick r:id="rId8"/>
              </a:rPr>
              <a:t>Grado en Ciencias Ambientales</a:t>
            </a:r>
            <a:endParaRPr lang="es-ES" dirty="0"/>
          </a:p>
          <a:p>
            <a:pPr lvl="0" fontAlgn="base"/>
            <a:r>
              <a:rPr lang="es-ES" u="sng" dirty="0">
                <a:hlinkClick r:id="rId9"/>
              </a:rPr>
              <a:t>Grado en Ciencia y Tecnología de los Alimentos</a:t>
            </a:r>
            <a:endParaRPr lang="es-ES" dirty="0"/>
          </a:p>
          <a:p>
            <a:pPr lvl="0" fontAlgn="base"/>
            <a:r>
              <a:rPr lang="es-ES" u="sng" dirty="0">
                <a:hlinkClick r:id="rId10"/>
              </a:rPr>
              <a:t>Grado en Derecho</a:t>
            </a:r>
            <a:endParaRPr lang="es-ES" dirty="0"/>
          </a:p>
          <a:p>
            <a:pPr lvl="0" fontAlgn="base"/>
            <a:r>
              <a:rPr lang="es-ES" u="sng" dirty="0">
                <a:hlinkClick r:id="rId11"/>
              </a:rPr>
              <a:t>Grado en Educación Infantil</a:t>
            </a:r>
            <a:endParaRPr lang="es-ES" dirty="0"/>
          </a:p>
          <a:p>
            <a:pPr lvl="0" fontAlgn="base"/>
            <a:r>
              <a:rPr lang="es-ES" u="sng" dirty="0">
                <a:hlinkClick r:id="rId12"/>
              </a:rPr>
              <a:t>Grado en Educación Primaria</a:t>
            </a:r>
            <a:endParaRPr lang="es-ES" dirty="0"/>
          </a:p>
          <a:p>
            <a:pPr lvl="0" fontAlgn="base"/>
            <a:r>
              <a:rPr lang="es-ES" u="sng" dirty="0">
                <a:hlinkClick r:id="rId13"/>
              </a:rPr>
              <a:t>Grado en Educación Social</a:t>
            </a:r>
            <a:r>
              <a:rPr lang="es-ES" dirty="0"/>
              <a:t> (Nuevo)</a:t>
            </a:r>
          </a:p>
          <a:p>
            <a:pPr lvl="0" fontAlgn="base"/>
            <a:r>
              <a:rPr lang="es-ES" u="sng" dirty="0">
                <a:hlinkClick r:id="rId14"/>
              </a:rPr>
              <a:t>Grado en Enfermería</a:t>
            </a:r>
            <a:endParaRPr lang="es-ES" dirty="0"/>
          </a:p>
          <a:p>
            <a:pPr lvl="0" fontAlgn="base"/>
            <a:r>
              <a:rPr lang="es-ES" u="sng" dirty="0">
                <a:hlinkClick r:id="rId15"/>
              </a:rPr>
              <a:t>Grado en Estudios Ingleses</a:t>
            </a:r>
            <a:endParaRPr lang="es-ES" dirty="0"/>
          </a:p>
          <a:p>
            <a:pPr lvl="0" fontAlgn="base"/>
            <a:r>
              <a:rPr lang="es-ES" u="sng" dirty="0">
                <a:hlinkClick r:id="rId16"/>
              </a:rPr>
              <a:t>Grado en Filología Hispánica</a:t>
            </a:r>
            <a:endParaRPr lang="es-ES" dirty="0"/>
          </a:p>
          <a:p>
            <a:pPr lvl="0" fontAlgn="base"/>
            <a:r>
              <a:rPr lang="es-ES" u="sng" dirty="0">
                <a:hlinkClick r:id="rId17"/>
              </a:rPr>
              <a:t>Grado en </a:t>
            </a:r>
            <a:r>
              <a:rPr lang="es-ES" u="sng" dirty="0" smtClean="0">
                <a:hlinkClick r:id="rId17"/>
              </a:rPr>
              <a:t>Física</a:t>
            </a:r>
            <a:endParaRPr lang="es-ES" dirty="0"/>
          </a:p>
          <a:p>
            <a:pPr lvl="0" fontAlgn="base"/>
            <a:r>
              <a:rPr lang="es-ES" u="sng" dirty="0">
                <a:hlinkClick r:id="rId18"/>
              </a:rPr>
              <a:t>Grado en Gestión Cultural</a:t>
            </a:r>
            <a:r>
              <a:rPr lang="es-ES" dirty="0"/>
              <a:t> (Nuevo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7016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Grados en la Universidad de Córdoba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lvl="0" fontAlgn="base"/>
            <a:r>
              <a:rPr lang="es-ES" u="sng" dirty="0">
                <a:hlinkClick r:id="rId3"/>
              </a:rPr>
              <a:t>Grado en Historia</a:t>
            </a:r>
            <a:endParaRPr lang="es-ES" dirty="0"/>
          </a:p>
          <a:p>
            <a:pPr lvl="0" fontAlgn="base"/>
            <a:r>
              <a:rPr lang="es-ES" u="sng" dirty="0">
                <a:hlinkClick r:id="rId4"/>
              </a:rPr>
              <a:t>Grado en Historia del Arte</a:t>
            </a:r>
            <a:endParaRPr lang="es-ES" dirty="0"/>
          </a:p>
          <a:p>
            <a:pPr lvl="0" fontAlgn="base"/>
            <a:r>
              <a:rPr lang="es-ES" u="sng" dirty="0">
                <a:hlinkClick r:id="rId5"/>
              </a:rPr>
              <a:t>Grado en Ingeniería Agroalimentaria y del Medio Rural</a:t>
            </a:r>
            <a:r>
              <a:rPr lang="es-ES" dirty="0"/>
              <a:t> (4 Tecnologías)</a:t>
            </a:r>
          </a:p>
          <a:p>
            <a:pPr lvl="0" fontAlgn="base"/>
            <a:r>
              <a:rPr lang="es-ES" u="sng" dirty="0">
                <a:hlinkClick r:id="rId6"/>
              </a:rPr>
              <a:t>Grado en Ingeniería Civil</a:t>
            </a:r>
            <a:r>
              <a:rPr lang="es-ES" dirty="0"/>
              <a:t> (2 Tecnologías)</a:t>
            </a:r>
          </a:p>
          <a:p>
            <a:pPr lvl="0" fontAlgn="base"/>
            <a:r>
              <a:rPr lang="es-E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Grado en Ingeniería Eléctrica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fontAlgn="base"/>
            <a:r>
              <a:rPr lang="es-E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Grado en Ingeniería Electrónica Industrial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fontAlgn="base"/>
            <a:r>
              <a:rPr lang="es-ES" u="sng" dirty="0">
                <a:hlinkClick r:id="rId9"/>
              </a:rPr>
              <a:t>Grado en Ingeniería Forestal</a:t>
            </a:r>
            <a:endParaRPr lang="es-ES" dirty="0"/>
          </a:p>
          <a:p>
            <a:pPr lvl="0" fontAlgn="base"/>
            <a:r>
              <a:rPr lang="es-E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Grado en Ingeniería Informática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(3 Tecnologías)</a:t>
            </a:r>
          </a:p>
          <a:p>
            <a:pPr lvl="0" fontAlgn="base"/>
            <a:r>
              <a:rPr lang="es-E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/>
              </a:rPr>
              <a:t>Grado en Ingeniería Mecánica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fontAlgn="base"/>
            <a:r>
              <a:rPr lang="es-ES" u="sng" dirty="0">
                <a:hlinkClick r:id="rId12"/>
              </a:rPr>
              <a:t>Grado en Ingeniería en Recursos Energéticos y Mineros</a:t>
            </a:r>
            <a:r>
              <a:rPr lang="es-ES" dirty="0"/>
              <a:t> (2 Tecnologías)</a:t>
            </a:r>
          </a:p>
          <a:p>
            <a:pPr lvl="0" fontAlgn="base"/>
            <a:r>
              <a:rPr lang="es-ES" u="sng" dirty="0">
                <a:hlinkClick r:id="rId13"/>
              </a:rPr>
              <a:t>Grado en Medicina</a:t>
            </a:r>
            <a:endParaRPr lang="es-ES" dirty="0"/>
          </a:p>
          <a:p>
            <a:pPr lvl="0" fontAlgn="base"/>
            <a:r>
              <a:rPr lang="es-ES" u="sng" dirty="0">
                <a:hlinkClick r:id="rId14"/>
              </a:rPr>
              <a:t>Grado en Química</a:t>
            </a:r>
            <a:endParaRPr lang="es-ES" dirty="0"/>
          </a:p>
          <a:p>
            <a:pPr lvl="0" fontAlgn="base"/>
            <a:r>
              <a:rPr lang="es-ES" u="sng" dirty="0">
                <a:hlinkClick r:id="rId15"/>
              </a:rPr>
              <a:t>Grado en Relaciones Laborales y Recursos Humanos</a:t>
            </a:r>
            <a:endParaRPr lang="es-ES" dirty="0"/>
          </a:p>
          <a:p>
            <a:pPr lvl="0" fontAlgn="base"/>
            <a:r>
              <a:rPr lang="es-ES" u="sng" dirty="0">
                <a:hlinkClick r:id="rId16"/>
              </a:rPr>
              <a:t>Grado en Traducción e Interpretación</a:t>
            </a:r>
            <a:endParaRPr lang="es-ES" dirty="0"/>
          </a:p>
          <a:p>
            <a:pPr lvl="0" fontAlgn="base"/>
            <a:r>
              <a:rPr lang="es-ES" u="sng" dirty="0">
                <a:hlinkClick r:id="rId17"/>
              </a:rPr>
              <a:t>Grado en Turismo</a:t>
            </a:r>
            <a:endParaRPr lang="es-ES" dirty="0"/>
          </a:p>
          <a:p>
            <a:pPr lvl="0" fontAlgn="base"/>
            <a:r>
              <a:rPr lang="es-ES" u="sng" dirty="0">
                <a:hlinkClick r:id="rId18"/>
              </a:rPr>
              <a:t>Grado en </a:t>
            </a:r>
            <a:r>
              <a:rPr lang="es-ES" u="sng" dirty="0" smtClean="0">
                <a:hlinkClick r:id="rId18"/>
              </a:rPr>
              <a:t>Veterinaria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31</a:t>
            </a:fld>
            <a:endParaRPr lang="es-ES" dirty="0"/>
          </a:p>
        </p:txBody>
      </p:sp>
      <p:sp>
        <p:nvSpPr>
          <p:cNvPr id="7" name="CuadroTexto 6">
            <a:hlinkClick r:id="rId19" action="ppaction://hlinksldjump"/>
          </p:cNvPr>
          <p:cNvSpPr txBox="1"/>
          <p:nvPr/>
        </p:nvSpPr>
        <p:spPr>
          <a:xfrm>
            <a:off x="6226131" y="5313413"/>
            <a:ext cx="228921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b="1" u="sng" dirty="0" smtClean="0">
                <a:solidFill>
                  <a:srgbClr val="4B4BD2"/>
                </a:solidFill>
              </a:rPr>
              <a:t>Volver a diapositiva 3</a:t>
            </a:r>
          </a:p>
        </p:txBody>
      </p:sp>
      <p:sp>
        <p:nvSpPr>
          <p:cNvPr id="8" name="CuadroTexto 7">
            <a:hlinkClick r:id="rId20"/>
          </p:cNvPr>
          <p:cNvSpPr txBox="1"/>
          <p:nvPr/>
        </p:nvSpPr>
        <p:spPr>
          <a:xfrm>
            <a:off x="6226131" y="5690346"/>
            <a:ext cx="228921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b="1" u="sng" dirty="0" smtClean="0">
                <a:solidFill>
                  <a:srgbClr val="4B4BD2"/>
                </a:solidFill>
                <a:hlinkClick r:id="rId20"/>
              </a:rPr>
              <a:t>Web Grados </a:t>
            </a:r>
            <a:r>
              <a:rPr lang="es-ES" b="1" u="sng" dirty="0" err="1" smtClean="0">
                <a:solidFill>
                  <a:srgbClr val="4B4BD2"/>
                </a:solidFill>
                <a:hlinkClick r:id="rId20"/>
              </a:rPr>
              <a:t>UCO</a:t>
            </a:r>
            <a:endParaRPr lang="es-ES" b="1" u="sng" dirty="0">
              <a:solidFill>
                <a:srgbClr val="4B4B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2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Másteres en la Universidad de Córdoba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lvl="0" fontAlgn="base"/>
            <a:r>
              <a:rPr lang="es-ES" dirty="0">
                <a:hlinkClick r:id="rId3"/>
              </a:rPr>
              <a:t>Máster en Abogacía</a:t>
            </a:r>
            <a:endParaRPr lang="es-ES" dirty="0"/>
          </a:p>
          <a:p>
            <a:pPr lvl="0" fontAlgn="base"/>
            <a:r>
              <a:rPr lang="es-ES" dirty="0">
                <a:hlinkClick r:id="rId4"/>
              </a:rPr>
              <a:t>Máster en Agroalimentación (Interuniversitario - </a:t>
            </a:r>
            <a:r>
              <a:rPr lang="es-ES" dirty="0" err="1">
                <a:hlinkClick r:id="rId4"/>
              </a:rPr>
              <a:t>UCO</a:t>
            </a:r>
            <a:r>
              <a:rPr lang="es-ES" dirty="0">
                <a:hlinkClick r:id="rId4"/>
              </a:rPr>
              <a:t>/</a:t>
            </a:r>
            <a:r>
              <a:rPr lang="es-ES" dirty="0" err="1">
                <a:hlinkClick r:id="rId4"/>
              </a:rPr>
              <a:t>UCA</a:t>
            </a:r>
            <a:r>
              <a:rPr lang="es-ES" dirty="0">
                <a:hlinkClick r:id="rId4"/>
              </a:rPr>
              <a:t>)</a:t>
            </a:r>
            <a:endParaRPr lang="es-ES" dirty="0"/>
          </a:p>
          <a:p>
            <a:pPr lvl="0" fontAlgn="base"/>
            <a:r>
              <a:rPr lang="es-ES" dirty="0">
                <a:hlinkClick r:id="rId5"/>
              </a:rPr>
              <a:t>Máster en Agroecología: un Enfoque para la Sustentabilidad Rural (Interuniversitario - </a:t>
            </a:r>
            <a:r>
              <a:rPr lang="es-ES" dirty="0" err="1">
                <a:hlinkClick r:id="rId5"/>
              </a:rPr>
              <a:t>UCO</a:t>
            </a:r>
            <a:r>
              <a:rPr lang="es-ES" dirty="0">
                <a:hlinkClick r:id="rId5"/>
              </a:rPr>
              <a:t>/</a:t>
            </a:r>
            <a:r>
              <a:rPr lang="es-ES" dirty="0" err="1">
                <a:hlinkClick r:id="rId5"/>
              </a:rPr>
              <a:t>UNIA</a:t>
            </a:r>
            <a:r>
              <a:rPr lang="es-ES" dirty="0">
                <a:hlinkClick r:id="rId5"/>
              </a:rPr>
              <a:t>/UPO)</a:t>
            </a:r>
            <a:endParaRPr lang="es-ES" dirty="0"/>
          </a:p>
          <a:p>
            <a:pPr lvl="0" fontAlgn="base"/>
            <a:r>
              <a:rPr lang="es-ES" dirty="0">
                <a:hlinkClick r:id="rId6"/>
              </a:rPr>
              <a:t>Máster en Arqueología y Patrimonio: Ciencia y Profesión (Interuniversitario - </a:t>
            </a:r>
            <a:r>
              <a:rPr lang="es-ES" dirty="0" err="1">
                <a:hlinkClick r:id="rId6"/>
              </a:rPr>
              <a:t>UCO</a:t>
            </a:r>
            <a:r>
              <a:rPr lang="es-ES" dirty="0">
                <a:hlinkClick r:id="rId6"/>
              </a:rPr>
              <a:t>/</a:t>
            </a:r>
            <a:r>
              <a:rPr lang="es-ES" dirty="0" err="1">
                <a:hlinkClick r:id="rId6"/>
              </a:rPr>
              <a:t>UHU</a:t>
            </a:r>
            <a:r>
              <a:rPr lang="es-ES" dirty="0">
                <a:hlinkClick r:id="rId6"/>
              </a:rPr>
              <a:t>/</a:t>
            </a:r>
            <a:r>
              <a:rPr lang="es-ES" dirty="0" err="1">
                <a:hlinkClick r:id="rId6"/>
              </a:rPr>
              <a:t>UMA</a:t>
            </a:r>
            <a:r>
              <a:rPr lang="es-ES" dirty="0">
                <a:hlinkClick r:id="rId6"/>
              </a:rPr>
              <a:t>/UPO) No ofertado para curso 2014/2015</a:t>
            </a:r>
            <a:endParaRPr lang="es-ES" dirty="0"/>
          </a:p>
          <a:p>
            <a:pPr lvl="0" fontAlgn="base"/>
            <a:r>
              <a:rPr lang="es-ES" dirty="0">
                <a:hlinkClick r:id="rId7"/>
              </a:rPr>
              <a:t>Máster en Biotecnología Molecular, Celular y Genética</a:t>
            </a:r>
            <a:endParaRPr lang="es-ES" dirty="0"/>
          </a:p>
          <a:p>
            <a:pPr lvl="0" fontAlgn="base"/>
            <a:r>
              <a:rPr lang="es-ES" dirty="0">
                <a:hlinkClick r:id="rId8"/>
              </a:rPr>
              <a:t>Máster en Cambio Global: Recursos Naturales y Sostenibilidad</a:t>
            </a:r>
            <a:endParaRPr lang="es-ES" dirty="0"/>
          </a:p>
          <a:p>
            <a:pPr lvl="0" fontAlgn="base"/>
            <a:r>
              <a:rPr lang="es-ES" dirty="0">
                <a:hlinkClick r:id="rId9"/>
              </a:rPr>
              <a:t>Máster en Ciencias Forenses (Erasmus </a:t>
            </a:r>
            <a:r>
              <a:rPr lang="es-ES" dirty="0" err="1">
                <a:hlinkClick r:id="rId9"/>
              </a:rPr>
              <a:t>Mundus</a:t>
            </a:r>
            <a:r>
              <a:rPr lang="es-ES" dirty="0">
                <a:hlinkClick r:id="rId9"/>
              </a:rPr>
              <a:t>)</a:t>
            </a:r>
            <a:endParaRPr lang="es-ES" dirty="0"/>
          </a:p>
          <a:p>
            <a:pPr lvl="0" fontAlgn="base"/>
            <a:r>
              <a:rPr lang="es-ES" dirty="0">
                <a:hlinkClick r:id="rId10"/>
              </a:rPr>
              <a:t>Máster en Cinematografía</a:t>
            </a:r>
            <a:endParaRPr lang="es-ES" dirty="0"/>
          </a:p>
          <a:p>
            <a:pPr lvl="0" fontAlgn="base"/>
            <a:r>
              <a:rPr lang="es-ES" dirty="0">
                <a:hlinkClick r:id="rId11"/>
              </a:rPr>
              <a:t>Máster en Comercio Exterior e Internacionalización de Empresas</a:t>
            </a:r>
            <a:endParaRPr lang="es-ES" dirty="0"/>
          </a:p>
          <a:p>
            <a:pPr lvl="0" fontAlgn="base"/>
            <a:r>
              <a:rPr lang="es-ES" dirty="0">
                <a:hlinkClick r:id="rId12"/>
              </a:rPr>
              <a:t>Máster en Control de Procesos Industriales (Interuniversitario - </a:t>
            </a:r>
            <a:r>
              <a:rPr lang="es-ES" dirty="0" err="1">
                <a:hlinkClick r:id="rId12"/>
              </a:rPr>
              <a:t>UCO</a:t>
            </a:r>
            <a:r>
              <a:rPr lang="es-ES" dirty="0">
                <a:hlinkClick r:id="rId12"/>
              </a:rPr>
              <a:t>/</a:t>
            </a:r>
            <a:r>
              <a:rPr lang="es-ES" dirty="0" err="1">
                <a:hlinkClick r:id="rId12"/>
              </a:rPr>
              <a:t>UJA</a:t>
            </a:r>
            <a:r>
              <a:rPr lang="es-ES" dirty="0">
                <a:hlinkClick r:id="rId12"/>
              </a:rPr>
              <a:t>)</a:t>
            </a:r>
            <a:endParaRPr lang="es-ES" dirty="0"/>
          </a:p>
          <a:p>
            <a:pPr lvl="0" fontAlgn="base"/>
            <a:r>
              <a:rPr lang="es-ES" dirty="0">
                <a:hlinkClick r:id="rId13"/>
              </a:rPr>
              <a:t>Máster en Cultura de Paz. Conflictos, Educación y Derechos Humanos (Interuniversitario - </a:t>
            </a:r>
            <a:r>
              <a:rPr lang="es-ES" dirty="0" err="1">
                <a:hlinkClick r:id="rId13"/>
              </a:rPr>
              <a:t>UCO</a:t>
            </a:r>
            <a:r>
              <a:rPr lang="es-ES" dirty="0">
                <a:hlinkClick r:id="rId13"/>
              </a:rPr>
              <a:t>/</a:t>
            </a:r>
            <a:r>
              <a:rPr lang="es-ES" dirty="0" err="1">
                <a:hlinkClick r:id="rId13"/>
              </a:rPr>
              <a:t>UGR</a:t>
            </a:r>
            <a:r>
              <a:rPr lang="es-ES" dirty="0">
                <a:hlinkClick r:id="rId13"/>
              </a:rPr>
              <a:t>/</a:t>
            </a:r>
            <a:r>
              <a:rPr lang="es-ES" dirty="0" err="1">
                <a:hlinkClick r:id="rId13"/>
              </a:rPr>
              <a:t>UCA</a:t>
            </a:r>
            <a:r>
              <a:rPr lang="es-ES" dirty="0">
                <a:hlinkClick r:id="rId13"/>
              </a:rPr>
              <a:t>/</a:t>
            </a:r>
            <a:r>
              <a:rPr lang="es-ES" dirty="0" err="1">
                <a:hlinkClick r:id="rId13"/>
              </a:rPr>
              <a:t>UMA</a:t>
            </a:r>
            <a:r>
              <a:rPr lang="es-ES" dirty="0">
                <a:hlinkClick r:id="rId13"/>
              </a:rPr>
              <a:t>)</a:t>
            </a:r>
            <a:endParaRPr lang="es-ES" dirty="0"/>
          </a:p>
          <a:p>
            <a:pPr lvl="0" fontAlgn="base"/>
            <a:r>
              <a:rPr lang="es-ES" dirty="0">
                <a:hlinkClick r:id="rId14"/>
              </a:rPr>
              <a:t>Máster en Derecho Autonómico y Local</a:t>
            </a:r>
            <a:endParaRPr lang="es-ES" dirty="0"/>
          </a:p>
          <a:p>
            <a:pPr lvl="0" fontAlgn="base"/>
            <a:r>
              <a:rPr lang="es-ES" dirty="0">
                <a:hlinkClick r:id="rId15"/>
              </a:rPr>
              <a:t>Máster en Desarrollo Rural Territorial</a:t>
            </a:r>
            <a:endParaRPr lang="es-ES" dirty="0"/>
          </a:p>
          <a:p>
            <a:pPr lvl="0" fontAlgn="base"/>
            <a:r>
              <a:rPr lang="es-ES" dirty="0">
                <a:hlinkClick r:id="rId16"/>
              </a:rPr>
              <a:t>Máster en Educación Inclusiva</a:t>
            </a:r>
            <a:endParaRPr lang="es-ES" dirty="0"/>
          </a:p>
          <a:p>
            <a:pPr lvl="0" fontAlgn="base"/>
            <a:r>
              <a:rPr lang="es-ES" dirty="0">
                <a:hlinkClick r:id="rId17"/>
              </a:rPr>
              <a:t>Máster en Educador/Educadora Ambiental (Interuniversitario - </a:t>
            </a:r>
            <a:r>
              <a:rPr lang="es-ES" dirty="0" err="1">
                <a:hlinkClick r:id="rId17"/>
              </a:rPr>
              <a:t>UCO</a:t>
            </a:r>
            <a:r>
              <a:rPr lang="es-ES" dirty="0">
                <a:hlinkClick r:id="rId17"/>
              </a:rPr>
              <a:t>/</a:t>
            </a:r>
            <a:r>
              <a:rPr lang="es-ES" dirty="0" err="1">
                <a:hlinkClick r:id="rId17"/>
              </a:rPr>
              <a:t>UMA</a:t>
            </a:r>
            <a:r>
              <a:rPr lang="es-ES" dirty="0">
                <a:hlinkClick r:id="rId17"/>
              </a:rPr>
              <a:t>/UAL/</a:t>
            </a:r>
            <a:r>
              <a:rPr lang="es-ES" dirty="0" err="1">
                <a:hlinkClick r:id="rId17"/>
              </a:rPr>
              <a:t>UCA</a:t>
            </a:r>
            <a:r>
              <a:rPr lang="es-ES" dirty="0">
                <a:hlinkClick r:id="rId17"/>
              </a:rPr>
              <a:t>/</a:t>
            </a:r>
            <a:r>
              <a:rPr lang="es-ES" dirty="0" err="1">
                <a:hlinkClick r:id="rId17"/>
              </a:rPr>
              <a:t>UGR</a:t>
            </a:r>
            <a:r>
              <a:rPr lang="es-ES" dirty="0">
                <a:hlinkClick r:id="rId17"/>
              </a:rPr>
              <a:t>/</a:t>
            </a:r>
            <a:r>
              <a:rPr lang="es-ES" dirty="0" err="1">
                <a:hlinkClick r:id="rId17"/>
              </a:rPr>
              <a:t>UHU</a:t>
            </a:r>
            <a:r>
              <a:rPr lang="es-ES" dirty="0">
                <a:hlinkClick r:id="rId17"/>
              </a:rPr>
              <a:t>/</a:t>
            </a:r>
            <a:r>
              <a:rPr lang="es-ES" dirty="0" err="1">
                <a:hlinkClick r:id="rId17"/>
              </a:rPr>
              <a:t>UJA</a:t>
            </a:r>
            <a:r>
              <a:rPr lang="es-ES" dirty="0">
                <a:hlinkClick r:id="rId17"/>
              </a:rPr>
              <a:t>/UPO</a:t>
            </a:r>
            <a:r>
              <a:rPr lang="es-ES" dirty="0" smtClean="0">
                <a:hlinkClick r:id="rId17"/>
              </a:rPr>
              <a:t>)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8636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Másteres en la Universidad de Córdoba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lvl="0" fontAlgn="base"/>
            <a:r>
              <a:rPr lang="es-ES" dirty="0">
                <a:hlinkClick r:id="rId3"/>
              </a:rPr>
              <a:t>Máster en Electroquímica. Ciencia y Tecnología (Interuniversitario - </a:t>
            </a:r>
            <a:r>
              <a:rPr lang="es-ES" dirty="0" err="1">
                <a:hlinkClick r:id="rId3"/>
              </a:rPr>
              <a:t>UCO</a:t>
            </a:r>
            <a:r>
              <a:rPr lang="es-ES" dirty="0">
                <a:hlinkClick r:id="rId3"/>
              </a:rPr>
              <a:t>/</a:t>
            </a:r>
            <a:r>
              <a:rPr lang="es-ES" dirty="0" err="1">
                <a:hlinkClick r:id="rId3"/>
              </a:rPr>
              <a:t>UAB</a:t>
            </a:r>
            <a:r>
              <a:rPr lang="es-ES" dirty="0">
                <a:hlinkClick r:id="rId3"/>
              </a:rPr>
              <a:t>/</a:t>
            </a:r>
            <a:r>
              <a:rPr lang="es-ES" dirty="0" err="1">
                <a:hlinkClick r:id="rId3"/>
              </a:rPr>
              <a:t>UAM</a:t>
            </a:r>
            <a:r>
              <a:rPr lang="es-ES" dirty="0">
                <a:hlinkClick r:id="rId3"/>
              </a:rPr>
              <a:t>/UA/</a:t>
            </a:r>
            <a:r>
              <a:rPr lang="es-ES" dirty="0" err="1">
                <a:hlinkClick r:id="rId3"/>
              </a:rPr>
              <a:t>UB</a:t>
            </a:r>
            <a:r>
              <a:rPr lang="es-ES" dirty="0">
                <a:hlinkClick r:id="rId3"/>
              </a:rPr>
              <a:t>/</a:t>
            </a:r>
            <a:r>
              <a:rPr lang="es-ES" dirty="0" err="1">
                <a:hlinkClick r:id="rId3"/>
              </a:rPr>
              <a:t>UBU</a:t>
            </a:r>
            <a:r>
              <a:rPr lang="es-ES" dirty="0">
                <a:hlinkClick r:id="rId3"/>
              </a:rPr>
              <a:t>/</a:t>
            </a:r>
            <a:r>
              <a:rPr lang="es-ES" dirty="0" err="1">
                <a:hlinkClick r:id="rId3"/>
              </a:rPr>
              <a:t>UMU</a:t>
            </a:r>
            <a:r>
              <a:rPr lang="es-ES" dirty="0">
                <a:hlinkClick r:id="rId3"/>
              </a:rPr>
              <a:t>/</a:t>
            </a:r>
            <a:r>
              <a:rPr lang="es-ES" dirty="0" err="1">
                <a:hlinkClick r:id="rId3"/>
              </a:rPr>
              <a:t>UVEG</a:t>
            </a:r>
            <a:r>
              <a:rPr lang="es-ES" dirty="0">
                <a:hlinkClick r:id="rId3"/>
              </a:rPr>
              <a:t>/</a:t>
            </a:r>
            <a:r>
              <a:rPr lang="es-ES" dirty="0" err="1">
                <a:hlinkClick r:id="rId3"/>
              </a:rPr>
              <a:t>UPCT</a:t>
            </a:r>
            <a:r>
              <a:rPr lang="es-ES" dirty="0">
                <a:hlinkClick r:id="rId3"/>
              </a:rPr>
              <a:t>)</a:t>
            </a:r>
            <a:endParaRPr lang="es-ES" dirty="0"/>
          </a:p>
          <a:p>
            <a:pPr lvl="0" fontAlgn="base"/>
            <a:r>
              <a:rPr lang="es-ES" dirty="0">
                <a:hlinkClick r:id="rId4"/>
              </a:rPr>
              <a:t>Máster en Energías Renovables Distribuidas</a:t>
            </a:r>
            <a:endParaRPr lang="es-ES" dirty="0"/>
          </a:p>
          <a:p>
            <a:pPr lvl="0" fontAlgn="base"/>
            <a:r>
              <a:rPr lang="es-ES" dirty="0">
                <a:hlinkClick r:id="rId5"/>
              </a:rPr>
              <a:t>Máster en Etología (no se oferta en el curso 2014/2015)</a:t>
            </a:r>
            <a:endParaRPr lang="es-ES" dirty="0"/>
          </a:p>
          <a:p>
            <a:pPr lvl="0" fontAlgn="base"/>
            <a:r>
              <a:rPr lang="es-ES" dirty="0">
                <a:hlinkClick r:id="rId6"/>
              </a:rPr>
              <a:t>Máster en </a:t>
            </a:r>
            <a:r>
              <a:rPr lang="es-ES" dirty="0" err="1">
                <a:hlinkClick r:id="rId6"/>
              </a:rPr>
              <a:t>Geomática</a:t>
            </a:r>
            <a:r>
              <a:rPr lang="es-ES" dirty="0">
                <a:hlinkClick r:id="rId6"/>
              </a:rPr>
              <a:t>, Teledetección y Modelos Espaciales Aplicados a la Gestión Forestal (carácter bienal, no se ofertan plazas para 2014-2015)</a:t>
            </a:r>
            <a:endParaRPr lang="es-ES" dirty="0"/>
          </a:p>
          <a:p>
            <a:pPr lvl="0" fontAlgn="base"/>
            <a:r>
              <a:rPr lang="es-ES" dirty="0">
                <a:hlinkClick r:id="rId7"/>
              </a:rPr>
              <a:t>Máster en Gestión del Patrimonio Desde el Municipio</a:t>
            </a:r>
            <a:endParaRPr lang="es-ES" dirty="0"/>
          </a:p>
          <a:p>
            <a:pPr lvl="0" fontAlgn="base"/>
            <a:r>
              <a:rPr lang="es-ES" dirty="0">
                <a:hlinkClick r:id="rId8"/>
              </a:rPr>
              <a:t>Máster en Hidráulica Ambiental (Interuniversitario - </a:t>
            </a:r>
            <a:r>
              <a:rPr lang="es-ES" dirty="0" err="1">
                <a:hlinkClick r:id="rId8"/>
              </a:rPr>
              <a:t>UCO</a:t>
            </a:r>
            <a:r>
              <a:rPr lang="es-ES" dirty="0">
                <a:hlinkClick r:id="rId8"/>
              </a:rPr>
              <a:t>/</a:t>
            </a:r>
            <a:r>
              <a:rPr lang="es-ES" dirty="0" err="1">
                <a:hlinkClick r:id="rId8"/>
              </a:rPr>
              <a:t>UGR</a:t>
            </a:r>
            <a:r>
              <a:rPr lang="es-ES" dirty="0">
                <a:hlinkClick r:id="rId8"/>
              </a:rPr>
              <a:t>/</a:t>
            </a:r>
            <a:r>
              <a:rPr lang="es-ES" dirty="0" err="1">
                <a:hlinkClick r:id="rId8"/>
              </a:rPr>
              <a:t>UMA</a:t>
            </a:r>
            <a:r>
              <a:rPr lang="es-ES" dirty="0">
                <a:hlinkClick r:id="rId8"/>
              </a:rPr>
              <a:t>)</a:t>
            </a:r>
            <a:endParaRPr lang="es-ES" dirty="0"/>
          </a:p>
          <a:p>
            <a:pPr lvl="0" fontAlgn="base"/>
            <a:r>
              <a:rPr lang="es-ES" dirty="0">
                <a:hlinkClick r:id="rId9"/>
              </a:rPr>
              <a:t>Máster en Incendios Forestales, Ciencia y Gestión Integral (Interuniversitario - </a:t>
            </a:r>
            <a:r>
              <a:rPr lang="es-ES" dirty="0" err="1">
                <a:hlinkClick r:id="rId9"/>
              </a:rPr>
              <a:t>UCO</a:t>
            </a:r>
            <a:r>
              <a:rPr lang="es-ES" dirty="0">
                <a:hlinkClick r:id="rId9"/>
              </a:rPr>
              <a:t>/</a:t>
            </a:r>
            <a:r>
              <a:rPr lang="es-ES" dirty="0" err="1">
                <a:hlinkClick r:id="rId9"/>
              </a:rPr>
              <a:t>ULE</a:t>
            </a:r>
            <a:r>
              <a:rPr lang="es-ES" dirty="0">
                <a:hlinkClick r:id="rId9"/>
              </a:rPr>
              <a:t>/</a:t>
            </a:r>
            <a:r>
              <a:rPr lang="es-ES" dirty="0" err="1">
                <a:hlinkClick r:id="rId9"/>
              </a:rPr>
              <a:t>UDL</a:t>
            </a:r>
            <a:r>
              <a:rPr lang="es-ES" dirty="0" smtClean="0">
                <a:hlinkClick r:id="rId9"/>
              </a:rPr>
              <a:t>)</a:t>
            </a:r>
            <a:endParaRPr lang="es-ES" dirty="0" smtClean="0"/>
          </a:p>
          <a:p>
            <a:pPr lvl="0" fontAlgn="base"/>
            <a:r>
              <a:rPr lang="es-ES" dirty="0" smtClean="0">
                <a:hlinkClick r:id="rId10"/>
              </a:rPr>
              <a:t>Máster en Ingeniería Agronómica</a:t>
            </a:r>
            <a:endParaRPr lang="es-ES" dirty="0"/>
          </a:p>
          <a:p>
            <a:pPr lvl="0" fontAlgn="base"/>
            <a:r>
              <a:rPr lang="es-ES" dirty="0">
                <a:hlinkClick r:id="rId11"/>
              </a:rPr>
              <a:t>Máster en Ingeniería </a:t>
            </a:r>
            <a:r>
              <a:rPr lang="es-ES" dirty="0" smtClean="0">
                <a:hlinkClick r:id="rId11"/>
              </a:rPr>
              <a:t>Informática</a:t>
            </a:r>
            <a:endParaRPr lang="es-ES" dirty="0" smtClean="0"/>
          </a:p>
          <a:p>
            <a:pPr lvl="0" fontAlgn="base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/>
              </a:rPr>
              <a:t>Máster en Ingeniería Industrial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fontAlgn="base"/>
            <a:r>
              <a:rPr lang="es-ES" dirty="0">
                <a:hlinkClick r:id="rId13"/>
              </a:rPr>
              <a:t>Máster en Inglés para la Cualificación Profesional</a:t>
            </a:r>
            <a:endParaRPr lang="es-ES" dirty="0"/>
          </a:p>
          <a:p>
            <a:pPr lvl="0" fontAlgn="base"/>
            <a:r>
              <a:rPr lang="es-ES" dirty="0">
                <a:hlinkClick r:id="rId14"/>
              </a:rPr>
              <a:t>Máster en Intervención e Investigación Psicológica en Justicia, Salud y Bienestar Social</a:t>
            </a:r>
            <a:endParaRPr lang="es-ES" dirty="0"/>
          </a:p>
          <a:p>
            <a:pPr lvl="0" fontAlgn="base"/>
            <a:r>
              <a:rPr lang="es-ES" dirty="0">
                <a:hlinkClick r:id="rId15"/>
              </a:rPr>
              <a:t>Máster en Investigación Biomédica </a:t>
            </a:r>
            <a:r>
              <a:rPr lang="es-ES" dirty="0" err="1">
                <a:hlinkClick r:id="rId15"/>
              </a:rPr>
              <a:t>Traslacional</a:t>
            </a:r>
            <a:endParaRPr lang="es-ES" dirty="0"/>
          </a:p>
          <a:p>
            <a:pPr lvl="0" fontAlgn="base"/>
            <a:r>
              <a:rPr lang="es-ES" dirty="0">
                <a:hlinkClick r:id="rId16"/>
              </a:rPr>
              <a:t>Máster en Materiales para el Almacenamiento y Conversión de Energía (Erasmus </a:t>
            </a:r>
            <a:r>
              <a:rPr lang="es-ES" dirty="0" err="1">
                <a:hlinkClick r:id="rId16"/>
              </a:rPr>
              <a:t>Mundus</a:t>
            </a:r>
            <a:r>
              <a:rPr lang="es-ES" dirty="0">
                <a:hlinkClick r:id="rId16"/>
              </a:rPr>
              <a:t>)</a:t>
            </a:r>
            <a:endParaRPr lang="es-ES" dirty="0"/>
          </a:p>
          <a:p>
            <a:pPr lvl="0" fontAlgn="base"/>
            <a:r>
              <a:rPr lang="es-ES" dirty="0">
                <a:hlinkClick r:id="rId17"/>
              </a:rPr>
              <a:t>Máster en Medicina, Sanidad y Mejora </a:t>
            </a:r>
            <a:r>
              <a:rPr lang="es-ES" dirty="0" smtClean="0">
                <a:hlinkClick r:id="rId17"/>
              </a:rPr>
              <a:t>Animal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731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Másteres en la Universidad de Córdoba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lvl="0" fontAlgn="base"/>
            <a:r>
              <a:rPr lang="es-ES" dirty="0">
                <a:hlinkClick r:id="rId3"/>
              </a:rPr>
              <a:t>Máster en Metodología de la Investigación en Ciencias de la Salud</a:t>
            </a:r>
            <a:endParaRPr lang="es-ES" dirty="0"/>
          </a:p>
          <a:p>
            <a:pPr lvl="0" fontAlgn="base"/>
            <a:r>
              <a:rPr lang="es-ES" dirty="0">
                <a:hlinkClick r:id="rId4"/>
              </a:rPr>
              <a:t>Máster en Nutrición y Metabolismo</a:t>
            </a:r>
            <a:endParaRPr lang="es-ES" dirty="0"/>
          </a:p>
          <a:p>
            <a:pPr lvl="0" fontAlgn="base"/>
            <a:r>
              <a:rPr lang="es-ES" dirty="0" smtClean="0">
                <a:hlinkClick r:id="rId5"/>
              </a:rPr>
              <a:t>Máster </a:t>
            </a:r>
            <a:r>
              <a:rPr lang="es-ES" dirty="0">
                <a:hlinkClick r:id="rId5"/>
              </a:rPr>
              <a:t>en Olivicultura y Elaiotecnia (carácter bienal, no se ofertan plazas para 2014-2015)</a:t>
            </a:r>
            <a:endParaRPr lang="es-ES" dirty="0"/>
          </a:p>
          <a:p>
            <a:pPr lvl="0" fontAlgn="base"/>
            <a:r>
              <a:rPr lang="es-ES" dirty="0">
                <a:hlinkClick r:id="rId6"/>
              </a:rPr>
              <a:t>Máster en Plasma, Láser y Tecnologías de Superficie (Interuniversitario - </a:t>
            </a:r>
            <a:r>
              <a:rPr lang="es-ES" dirty="0" err="1">
                <a:hlinkClick r:id="rId6"/>
              </a:rPr>
              <a:t>UCO</a:t>
            </a:r>
            <a:r>
              <a:rPr lang="es-ES" dirty="0">
                <a:hlinkClick r:id="rId6"/>
              </a:rPr>
              <a:t>/</a:t>
            </a:r>
            <a:r>
              <a:rPr lang="es-ES" dirty="0" err="1">
                <a:hlinkClick r:id="rId6"/>
              </a:rPr>
              <a:t>UPM</a:t>
            </a:r>
            <a:r>
              <a:rPr lang="es-ES" dirty="0">
                <a:hlinkClick r:id="rId6"/>
              </a:rPr>
              <a:t>)</a:t>
            </a:r>
            <a:endParaRPr lang="es-ES" dirty="0"/>
          </a:p>
          <a:p>
            <a:pPr lvl="0" fontAlgn="base"/>
            <a:r>
              <a:rPr lang="es-ES" dirty="0">
                <a:hlinkClick r:id="rId7"/>
              </a:rPr>
              <a:t>Máster en Políticas Territoriales de Empleo (Interuniversitario - </a:t>
            </a:r>
            <a:r>
              <a:rPr lang="es-ES" dirty="0" err="1">
                <a:hlinkClick r:id="rId7"/>
              </a:rPr>
              <a:t>UCO</a:t>
            </a:r>
            <a:r>
              <a:rPr lang="es-ES" dirty="0">
                <a:hlinkClick r:id="rId7"/>
              </a:rPr>
              <a:t>/</a:t>
            </a:r>
            <a:r>
              <a:rPr lang="es-ES" dirty="0" err="1">
                <a:hlinkClick r:id="rId7"/>
              </a:rPr>
              <a:t>UHU</a:t>
            </a:r>
            <a:r>
              <a:rPr lang="es-ES" dirty="0">
                <a:hlinkClick r:id="rId7"/>
              </a:rPr>
              <a:t>)</a:t>
            </a:r>
            <a:endParaRPr lang="es-ES" dirty="0"/>
          </a:p>
          <a:p>
            <a:pPr lvl="0" fontAlgn="base"/>
            <a:r>
              <a:rPr lang="es-ES" dirty="0">
                <a:hlinkClick r:id="rId8"/>
              </a:rPr>
              <a:t>Máster en Prevención de Riesgos Laborales</a:t>
            </a:r>
            <a:endParaRPr lang="es-ES" dirty="0"/>
          </a:p>
          <a:p>
            <a:pPr lvl="0" fontAlgn="base"/>
            <a:r>
              <a:rPr lang="es-ES" dirty="0">
                <a:hlinkClick r:id="rId9"/>
              </a:rPr>
              <a:t>Máster en Producción, Protección y Mejora Vegetal</a:t>
            </a:r>
            <a:endParaRPr lang="es-ES" dirty="0"/>
          </a:p>
          <a:p>
            <a:pPr lvl="0" fontAlgn="base"/>
            <a:r>
              <a:rPr lang="es-ES" dirty="0">
                <a:hlinkClick r:id="rId10"/>
              </a:rPr>
              <a:t>Máster en Profesorado de Enseñanza Secundaria Obligatoria y Bachillerato, Formación Profesional y Enseñanza de Idiomas</a:t>
            </a:r>
            <a:endParaRPr lang="es-ES" dirty="0"/>
          </a:p>
          <a:p>
            <a:pPr lvl="0" fontAlgn="base"/>
            <a:r>
              <a:rPr lang="es-ES" dirty="0">
                <a:hlinkClick r:id="rId11"/>
              </a:rPr>
              <a:t>Máster en Proyectos y Gestión de Plantas Agroindustriales</a:t>
            </a:r>
            <a:endParaRPr lang="es-ES" dirty="0"/>
          </a:p>
          <a:p>
            <a:pPr lvl="0" fontAlgn="base"/>
            <a:r>
              <a:rPr lang="es-ES" dirty="0">
                <a:hlinkClick r:id="rId12"/>
              </a:rPr>
              <a:t>Máster en Psicología General Sanitaria</a:t>
            </a:r>
            <a:endParaRPr lang="es-ES" dirty="0"/>
          </a:p>
          <a:p>
            <a:pPr lvl="0" fontAlgn="base"/>
            <a:r>
              <a:rPr lang="es-ES" dirty="0">
                <a:hlinkClick r:id="rId13"/>
              </a:rPr>
              <a:t>Máster en Química (Interuniversitario - </a:t>
            </a:r>
            <a:r>
              <a:rPr lang="es-ES" dirty="0" err="1">
                <a:hlinkClick r:id="rId13"/>
              </a:rPr>
              <a:t>UCO</a:t>
            </a:r>
            <a:r>
              <a:rPr lang="es-ES" dirty="0">
                <a:hlinkClick r:id="rId13"/>
              </a:rPr>
              <a:t>/UAL/</a:t>
            </a:r>
            <a:r>
              <a:rPr lang="es-ES" dirty="0" err="1">
                <a:hlinkClick r:id="rId13"/>
              </a:rPr>
              <a:t>UCA</a:t>
            </a:r>
            <a:r>
              <a:rPr lang="es-ES" dirty="0">
                <a:hlinkClick r:id="rId13"/>
              </a:rPr>
              <a:t>/</a:t>
            </a:r>
            <a:r>
              <a:rPr lang="es-ES" dirty="0" err="1">
                <a:hlinkClick r:id="rId13"/>
              </a:rPr>
              <a:t>UHU</a:t>
            </a:r>
            <a:r>
              <a:rPr lang="es-ES" dirty="0">
                <a:hlinkClick r:id="rId13"/>
              </a:rPr>
              <a:t>/</a:t>
            </a:r>
            <a:r>
              <a:rPr lang="es-ES" dirty="0" err="1">
                <a:hlinkClick r:id="rId13"/>
              </a:rPr>
              <a:t>UJA</a:t>
            </a:r>
            <a:r>
              <a:rPr lang="es-ES" dirty="0">
                <a:hlinkClick r:id="rId13"/>
              </a:rPr>
              <a:t>/</a:t>
            </a:r>
            <a:r>
              <a:rPr lang="es-ES" dirty="0" err="1">
                <a:hlinkClick r:id="rId13"/>
              </a:rPr>
              <a:t>UMA</a:t>
            </a:r>
            <a:r>
              <a:rPr lang="es-ES" dirty="0">
                <a:hlinkClick r:id="rId13"/>
              </a:rPr>
              <a:t>)</a:t>
            </a:r>
            <a:endParaRPr lang="es-ES" dirty="0"/>
          </a:p>
          <a:p>
            <a:pPr lvl="0" fontAlgn="base"/>
            <a:r>
              <a:rPr lang="es-ES" dirty="0">
                <a:hlinkClick r:id="rId14"/>
              </a:rPr>
              <a:t>Máster en Representación y Diseño en Ingeniería y Arquitectura (Interuniversitario - </a:t>
            </a:r>
            <a:r>
              <a:rPr lang="es-ES" dirty="0" err="1">
                <a:hlinkClick r:id="rId14"/>
              </a:rPr>
              <a:t>UCO</a:t>
            </a:r>
            <a:r>
              <a:rPr lang="es-ES" dirty="0">
                <a:hlinkClick r:id="rId14"/>
              </a:rPr>
              <a:t>/UAL/</a:t>
            </a:r>
            <a:r>
              <a:rPr lang="es-ES" dirty="0" err="1">
                <a:hlinkClick r:id="rId14"/>
              </a:rPr>
              <a:t>UMA</a:t>
            </a:r>
            <a:r>
              <a:rPr lang="es-ES" dirty="0">
                <a:hlinkClick r:id="rId14"/>
              </a:rPr>
              <a:t>)</a:t>
            </a:r>
            <a:endParaRPr lang="es-ES" dirty="0"/>
          </a:p>
          <a:p>
            <a:pPr lvl="0" fontAlgn="base"/>
            <a:r>
              <a:rPr lang="es-ES" dirty="0">
                <a:hlinkClick r:id="rId15"/>
              </a:rPr>
              <a:t>Máster en Sistemas Inteligentes. No se ofertan plazas de nuevo ingreso para 2014/2015</a:t>
            </a:r>
            <a:endParaRPr lang="es-ES" dirty="0"/>
          </a:p>
          <a:p>
            <a:pPr lvl="0" fontAlgn="base"/>
            <a:r>
              <a:rPr lang="es-ES" dirty="0">
                <a:hlinkClick r:id="rId16"/>
              </a:rPr>
              <a:t>Máster en Tecnología del Agua en Ingeniería Civil</a:t>
            </a:r>
            <a:endParaRPr lang="es-ES" dirty="0"/>
          </a:p>
          <a:p>
            <a:pPr lvl="0" fontAlgn="base"/>
            <a:r>
              <a:rPr lang="es-ES" dirty="0">
                <a:hlinkClick r:id="rId17"/>
              </a:rPr>
              <a:t>Máster en Textos, Documentos e Intervención Cultural</a:t>
            </a:r>
            <a:endParaRPr lang="es-ES" dirty="0"/>
          </a:p>
          <a:p>
            <a:pPr lvl="0" fontAlgn="base"/>
            <a:r>
              <a:rPr lang="es-ES" dirty="0">
                <a:hlinkClick r:id="rId18"/>
              </a:rPr>
              <a:t>Máster en Traducción Especializada (Inglés / Francés / Alemán - Español)</a:t>
            </a:r>
            <a:endParaRPr lang="es-ES" dirty="0"/>
          </a:p>
          <a:p>
            <a:pPr lvl="0" fontAlgn="base"/>
            <a:r>
              <a:rPr lang="es-ES" dirty="0">
                <a:hlinkClick r:id="rId19"/>
              </a:rPr>
              <a:t>Máster en Zootecnia y Gestión Sostenible: Ganadería Ecológica e Integrada (Interuniversitario - </a:t>
            </a:r>
            <a:r>
              <a:rPr lang="es-ES" dirty="0" err="1">
                <a:hlinkClick r:id="rId19"/>
              </a:rPr>
              <a:t>UCO</a:t>
            </a:r>
            <a:r>
              <a:rPr lang="es-ES" dirty="0">
                <a:hlinkClick r:id="rId19"/>
              </a:rPr>
              <a:t>/</a:t>
            </a:r>
            <a:r>
              <a:rPr lang="es-ES" dirty="0" err="1">
                <a:hlinkClick r:id="rId19"/>
              </a:rPr>
              <a:t>UHU</a:t>
            </a:r>
            <a:r>
              <a:rPr lang="es-ES" dirty="0" smtClean="0">
                <a:hlinkClick r:id="rId19"/>
              </a:rPr>
              <a:t>)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34</a:t>
            </a:fld>
            <a:endParaRPr lang="es-ES" dirty="0"/>
          </a:p>
        </p:txBody>
      </p:sp>
      <p:sp>
        <p:nvSpPr>
          <p:cNvPr id="7" name="CuadroTexto 6">
            <a:hlinkClick r:id="rId20" action="ppaction://hlinksldjump"/>
          </p:cNvPr>
          <p:cNvSpPr txBox="1"/>
          <p:nvPr/>
        </p:nvSpPr>
        <p:spPr>
          <a:xfrm>
            <a:off x="6586743" y="5107352"/>
            <a:ext cx="228921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b="1" u="sng" dirty="0" smtClean="0">
                <a:solidFill>
                  <a:srgbClr val="4B4BD2"/>
                </a:solidFill>
              </a:rPr>
              <a:t>Volver a diapositiva 3</a:t>
            </a:r>
          </a:p>
        </p:txBody>
      </p:sp>
      <p:sp>
        <p:nvSpPr>
          <p:cNvPr id="8" name="CuadroTexto 7">
            <a:hlinkClick r:id="rId21"/>
          </p:cNvPr>
          <p:cNvSpPr txBox="1"/>
          <p:nvPr/>
        </p:nvSpPr>
        <p:spPr>
          <a:xfrm>
            <a:off x="6586743" y="5438047"/>
            <a:ext cx="228921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b="1" u="sng" dirty="0" smtClean="0">
                <a:solidFill>
                  <a:srgbClr val="4B4BD2"/>
                </a:solidFill>
                <a:hlinkClick r:id="rId21"/>
              </a:rPr>
              <a:t>Web Másteres </a:t>
            </a:r>
            <a:r>
              <a:rPr lang="es-ES" b="1" u="sng" dirty="0" err="1" smtClean="0">
                <a:solidFill>
                  <a:srgbClr val="4B4BD2"/>
                </a:solidFill>
                <a:hlinkClick r:id="rId21"/>
              </a:rPr>
              <a:t>UCO</a:t>
            </a:r>
            <a:endParaRPr lang="es-ES" b="1" u="sng" dirty="0">
              <a:solidFill>
                <a:srgbClr val="4B4B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0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Grados de Ingeniero Técnico Industrial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base"/>
            <a:r>
              <a:rPr lang="es-ES" dirty="0" smtClean="0"/>
              <a:t>Los Grados de industriales impartidos en la EPSC:</a:t>
            </a:r>
          </a:p>
          <a:p>
            <a:pPr marL="0" lvl="0" indent="0" fontAlgn="base">
              <a:buNone/>
            </a:pPr>
            <a:endParaRPr lang="es-ES" dirty="0" smtClean="0"/>
          </a:p>
          <a:p>
            <a:pPr lvl="1"/>
            <a:r>
              <a:rPr lang="es-ES" sz="2200" dirty="0"/>
              <a:t>Graduado/a en Ingeniería Electrónica Industrial (</a:t>
            </a:r>
            <a:r>
              <a:rPr lang="es-ES" sz="2200" dirty="0">
                <a:hlinkClick r:id="rId3"/>
              </a:rPr>
              <a:t>web</a:t>
            </a:r>
            <a:r>
              <a:rPr lang="es-ES" sz="2200" dirty="0"/>
              <a:t> – </a:t>
            </a:r>
            <a:r>
              <a:rPr lang="es-ES" sz="2200" dirty="0" err="1">
                <a:hlinkClick r:id="rId4"/>
              </a:rPr>
              <a:t>pdf</a:t>
            </a:r>
            <a:r>
              <a:rPr lang="es-ES" sz="2200" dirty="0"/>
              <a:t> - </a:t>
            </a:r>
            <a:r>
              <a:rPr lang="es-ES" sz="2200" dirty="0">
                <a:hlinkClick r:id="rId5"/>
              </a:rPr>
              <a:t>asignaturas</a:t>
            </a:r>
            <a:r>
              <a:rPr lang="es-ES" sz="2200" dirty="0"/>
              <a:t>)</a:t>
            </a:r>
          </a:p>
          <a:p>
            <a:pPr lvl="1"/>
            <a:r>
              <a:rPr lang="es-ES" sz="2200" dirty="0"/>
              <a:t>Graduado/a en Ingeniería Eléctrica (</a:t>
            </a:r>
            <a:r>
              <a:rPr lang="es-ES" sz="2200" dirty="0">
                <a:hlinkClick r:id="rId6"/>
              </a:rPr>
              <a:t>web</a:t>
            </a:r>
            <a:r>
              <a:rPr lang="es-ES" sz="2200" dirty="0"/>
              <a:t> – </a:t>
            </a:r>
            <a:r>
              <a:rPr lang="es-ES" sz="2200" dirty="0" err="1">
                <a:hlinkClick r:id="rId7"/>
              </a:rPr>
              <a:t>pdf</a:t>
            </a:r>
            <a:r>
              <a:rPr lang="es-ES" sz="2200" dirty="0"/>
              <a:t> - </a:t>
            </a:r>
            <a:r>
              <a:rPr lang="es-ES" sz="2200" dirty="0">
                <a:hlinkClick r:id="rId8"/>
              </a:rPr>
              <a:t>asignaturas</a:t>
            </a:r>
            <a:r>
              <a:rPr lang="es-ES" sz="2200" dirty="0" smtClean="0"/>
              <a:t>) y</a:t>
            </a:r>
            <a:endParaRPr lang="es-ES" sz="2200" dirty="0"/>
          </a:p>
          <a:p>
            <a:pPr lvl="1"/>
            <a:r>
              <a:rPr lang="es-ES" sz="2200" dirty="0"/>
              <a:t>Graduado/a en Ingeniería Mecánica (</a:t>
            </a:r>
            <a:r>
              <a:rPr lang="es-ES" sz="2200" dirty="0">
                <a:hlinkClick r:id="rId9"/>
              </a:rPr>
              <a:t>web</a:t>
            </a:r>
            <a:r>
              <a:rPr lang="es-ES" sz="2200" dirty="0"/>
              <a:t> – </a:t>
            </a:r>
            <a:r>
              <a:rPr lang="es-ES" sz="2200" dirty="0" err="1">
                <a:hlinkClick r:id="rId10"/>
              </a:rPr>
              <a:t>pdf</a:t>
            </a:r>
            <a:r>
              <a:rPr lang="es-ES" sz="2200" dirty="0"/>
              <a:t> - </a:t>
            </a:r>
            <a:r>
              <a:rPr lang="es-ES" sz="2200" dirty="0">
                <a:hlinkClick r:id="rId11"/>
              </a:rPr>
              <a:t>asignaturas</a:t>
            </a:r>
            <a:r>
              <a:rPr lang="es-ES" sz="2200" dirty="0" smtClean="0"/>
              <a:t>)</a:t>
            </a:r>
          </a:p>
          <a:p>
            <a:pPr marL="457200" lvl="1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b="1" u="sng" dirty="0"/>
              <a:t>habilitan</a:t>
            </a:r>
            <a:r>
              <a:rPr lang="es-ES" dirty="0"/>
              <a:t> </a:t>
            </a:r>
            <a:r>
              <a:rPr lang="es-ES" b="0" dirty="0"/>
              <a:t>para el ejercicio de la profesión regulada </a:t>
            </a:r>
            <a:r>
              <a:rPr lang="es-ES" b="1" dirty="0"/>
              <a:t>Ingeniero Técnico </a:t>
            </a:r>
            <a:r>
              <a:rPr lang="es-ES" b="1" dirty="0" smtClean="0"/>
              <a:t>Industrial</a:t>
            </a:r>
            <a:r>
              <a:rPr lang="es-ES" b="1" dirty="0"/>
              <a:t> </a:t>
            </a:r>
            <a:r>
              <a:rPr lang="es-ES" b="1" dirty="0" smtClean="0"/>
              <a:t>(</a:t>
            </a:r>
            <a:r>
              <a:rPr lang="es-ES" dirty="0">
                <a:hlinkClick r:id="rId12"/>
              </a:rPr>
              <a:t>Ley 12/1986, de 1 de abril</a:t>
            </a:r>
            <a:r>
              <a:rPr lang="es-ES" b="1" dirty="0" smtClean="0"/>
              <a:t>):</a:t>
            </a:r>
          </a:p>
          <a:p>
            <a:pPr lvl="1"/>
            <a:endParaRPr lang="es-ES" b="1" dirty="0" smtClean="0"/>
          </a:p>
          <a:p>
            <a:pPr lvl="1"/>
            <a:endParaRPr lang="es-ES" b="1" dirty="0" smtClean="0"/>
          </a:p>
          <a:p>
            <a:pPr marL="457200" lvl="1" indent="0">
              <a:buNone/>
            </a:pPr>
            <a:endParaRPr lang="es-ES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35</a:t>
            </a:fld>
            <a:endParaRPr lang="es-ES" dirty="0"/>
          </a:p>
        </p:txBody>
      </p:sp>
      <p:sp>
        <p:nvSpPr>
          <p:cNvPr id="7" name="CuadroTexto 6">
            <a:hlinkClick r:id="rId13" action="ppaction://hlinksldjump"/>
          </p:cNvPr>
          <p:cNvSpPr txBox="1"/>
          <p:nvPr/>
        </p:nvSpPr>
        <p:spPr>
          <a:xfrm>
            <a:off x="6598509" y="5712659"/>
            <a:ext cx="2431214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b="1" u="sng" dirty="0" smtClean="0">
                <a:solidFill>
                  <a:srgbClr val="4B4BD2"/>
                </a:solidFill>
                <a:hlinkClick r:id="rId14" action="ppaction://hlinksldjump"/>
              </a:rPr>
              <a:t>Volver a diapositiva 15</a:t>
            </a:r>
            <a:endParaRPr lang="es-ES" b="1" u="sng" dirty="0" smtClean="0">
              <a:solidFill>
                <a:srgbClr val="4B4B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9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Grados de Ingeniero Técnico Industrial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ES" b="1" dirty="0" smtClean="0"/>
              <a:t>Atribuciones profesionales de los Ingenieros Técnicos </a:t>
            </a:r>
            <a:r>
              <a:rPr lang="es-ES" dirty="0" smtClean="0"/>
              <a:t>(</a:t>
            </a:r>
            <a:r>
              <a:rPr lang="es-ES" dirty="0">
                <a:hlinkClick r:id="rId3"/>
              </a:rPr>
              <a:t>Ley 12/1986, de 1 de abril, sobre regulación de la atribuciones profesionales de los Arquitectos e Ingenieros técnicos</a:t>
            </a:r>
            <a:r>
              <a:rPr lang="es-ES" dirty="0" smtClean="0"/>
              <a:t>)</a:t>
            </a:r>
            <a:r>
              <a:rPr lang="es-ES" b="1" dirty="0" smtClean="0"/>
              <a:t>:</a:t>
            </a:r>
          </a:p>
          <a:p>
            <a:pPr marL="0" indent="0">
              <a:buNone/>
            </a:pPr>
            <a:endParaRPr lang="es-ES" b="1" dirty="0" smtClean="0"/>
          </a:p>
          <a:p>
            <a:pPr marL="457200" indent="-457200">
              <a:buFont typeface="+mj-lt"/>
              <a:buAutoNum type="alphaLcParenR"/>
            </a:pPr>
            <a:r>
              <a:rPr lang="es-ES" b="0" dirty="0" smtClean="0"/>
              <a:t>La </a:t>
            </a:r>
            <a:r>
              <a:rPr lang="es-ES" b="0" dirty="0"/>
              <a:t>redacción y firma de proyectos que tengan por objeto la construcción, reforma, reparación, conservación, demolición, fabricación, instalación, montaje o explotación de bienes muebles o inmuebles en sus respectivos casos, tanto con carácter principal como accesorio, siempre que queden comprendidos por su naturaleza y características en la técnica propia de cada titulación.</a:t>
            </a:r>
          </a:p>
          <a:p>
            <a:pPr marL="457200" indent="-457200">
              <a:buFont typeface="+mj-lt"/>
              <a:buAutoNum type="alphaLcParenR"/>
            </a:pPr>
            <a:r>
              <a:rPr lang="es-ES" b="0" dirty="0" smtClean="0"/>
              <a:t>La </a:t>
            </a:r>
            <a:r>
              <a:rPr lang="es-ES" b="0" dirty="0"/>
              <a:t>dirección de las actividades objeto de los proyectos a que se refiere el apartado anterior, incluso cuando los proyectos hubieren sido elaborados por un tercero.</a:t>
            </a:r>
          </a:p>
          <a:p>
            <a:pPr marL="457200" indent="-457200">
              <a:buFont typeface="+mj-lt"/>
              <a:buAutoNum type="alphaLcParenR"/>
            </a:pPr>
            <a:r>
              <a:rPr lang="es-ES" b="0" dirty="0" smtClean="0"/>
              <a:t>La </a:t>
            </a:r>
            <a:r>
              <a:rPr lang="es-ES" b="0" dirty="0"/>
              <a:t>realización de mediciones, cálculos, valoraciones, tasaciones, peritaciones, estudios, informes, planos de labores y otros trabajos análogos.</a:t>
            </a:r>
          </a:p>
          <a:p>
            <a:pPr marL="457200" indent="-457200">
              <a:buFont typeface="+mj-lt"/>
              <a:buAutoNum type="alphaLcParenR"/>
            </a:pPr>
            <a:r>
              <a:rPr lang="es-ES" b="0" dirty="0" smtClean="0"/>
              <a:t>El </a:t>
            </a:r>
            <a:r>
              <a:rPr lang="es-ES" b="0" dirty="0"/>
              <a:t>ejercicio de la docencia en sus diversos grados en los casos y términos previstos en la normativa correspondiente y, en particular, conforme a lo dispuesto en la Ley Orgánica 11/1983, de 25 de agosto, de Reforma Universitaria.</a:t>
            </a:r>
          </a:p>
          <a:p>
            <a:pPr marL="457200" indent="-457200">
              <a:buFont typeface="+mj-lt"/>
              <a:buAutoNum type="alphaLcParenR"/>
            </a:pPr>
            <a:r>
              <a:rPr lang="es-ES" b="0" dirty="0" smtClean="0"/>
              <a:t>La </a:t>
            </a:r>
            <a:r>
              <a:rPr lang="es-ES" b="0" dirty="0"/>
              <a:t>dirección de toda clase de industrias o explotaciones y el ejercicio, en general respecto de ellas, de las actividades a que se refieren los apartados anteriores.</a:t>
            </a:r>
          </a:p>
          <a:p>
            <a:endParaRPr lang="es-ES" b="1" dirty="0" smtClean="0"/>
          </a:p>
          <a:p>
            <a:pPr lvl="1"/>
            <a:endParaRPr lang="es-ES" b="1" dirty="0" smtClean="0"/>
          </a:p>
          <a:p>
            <a:pPr lvl="1"/>
            <a:endParaRPr lang="es-ES" b="1" dirty="0" smtClean="0"/>
          </a:p>
          <a:p>
            <a:pPr marL="457200" lvl="1" indent="0">
              <a:buNone/>
            </a:pPr>
            <a:endParaRPr lang="es-ES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36</a:t>
            </a:fld>
            <a:endParaRPr lang="es-ES" dirty="0"/>
          </a:p>
        </p:txBody>
      </p:sp>
      <p:sp>
        <p:nvSpPr>
          <p:cNvPr id="7" name="CuadroTexto 6">
            <a:hlinkClick r:id="rId4" action="ppaction://hlinksldjump"/>
          </p:cNvPr>
          <p:cNvSpPr txBox="1"/>
          <p:nvPr/>
        </p:nvSpPr>
        <p:spPr>
          <a:xfrm>
            <a:off x="6457950" y="5867213"/>
            <a:ext cx="2418012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b="1" u="sng" dirty="0" smtClean="0">
                <a:solidFill>
                  <a:srgbClr val="4B4BD2"/>
                </a:solidFill>
                <a:hlinkClick r:id="rId4" action="ppaction://hlinksldjump"/>
              </a:rPr>
              <a:t>Volver a diapositiva 15</a:t>
            </a:r>
            <a:endParaRPr lang="es-ES" b="1" u="sng" dirty="0" smtClean="0">
              <a:solidFill>
                <a:srgbClr val="4B4B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66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Laboratorios de la </a:t>
            </a:r>
            <a:r>
              <a:rPr lang="es-ES" dirty="0" err="1" smtClean="0"/>
              <a:t>EPSC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b="1" dirty="0" smtClean="0"/>
          </a:p>
          <a:p>
            <a:pPr lvl="1"/>
            <a:endParaRPr lang="es-ES" b="1" dirty="0" smtClean="0"/>
          </a:p>
          <a:p>
            <a:pPr lvl="1"/>
            <a:endParaRPr lang="es-ES" b="1" dirty="0" smtClean="0"/>
          </a:p>
          <a:p>
            <a:pPr marL="457200" lvl="1" indent="0">
              <a:buNone/>
            </a:pPr>
            <a:endParaRPr lang="es-ES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37</a:t>
            </a:fld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209" y="3924505"/>
            <a:ext cx="2771377" cy="207585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86" y="1709228"/>
            <a:ext cx="6282173" cy="203588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82" y="3924505"/>
            <a:ext cx="2771377" cy="207585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494" y="3924505"/>
            <a:ext cx="2741882" cy="205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1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Laboratorios de la </a:t>
            </a:r>
            <a:r>
              <a:rPr lang="es-ES" dirty="0" err="1" smtClean="0"/>
              <a:t>EPSC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b="1" dirty="0" smtClean="0"/>
          </a:p>
          <a:p>
            <a:pPr lvl="1"/>
            <a:endParaRPr lang="es-ES" b="1" dirty="0" smtClean="0"/>
          </a:p>
          <a:p>
            <a:pPr lvl="1"/>
            <a:endParaRPr lang="es-ES" b="1" dirty="0" smtClean="0"/>
          </a:p>
          <a:p>
            <a:pPr marL="457200" lvl="1" indent="0">
              <a:buNone/>
            </a:pPr>
            <a:endParaRPr lang="es-ES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38</a:t>
            </a:fld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2" y="1683470"/>
            <a:ext cx="5962838" cy="442111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613" y="1706565"/>
            <a:ext cx="2520685" cy="186894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612" y="3680291"/>
            <a:ext cx="2520685" cy="186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2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Laboratorios de la </a:t>
            </a:r>
            <a:r>
              <a:rPr lang="es-ES" dirty="0" err="1" smtClean="0"/>
              <a:t>EPSC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b="1" dirty="0" smtClean="0"/>
          </a:p>
          <a:p>
            <a:pPr lvl="1"/>
            <a:endParaRPr lang="es-ES" b="1" dirty="0" smtClean="0"/>
          </a:p>
          <a:p>
            <a:pPr lvl="1"/>
            <a:endParaRPr lang="es-ES" b="1" dirty="0" smtClean="0"/>
          </a:p>
          <a:p>
            <a:pPr marL="457200" lvl="1" indent="0">
              <a:buNone/>
            </a:pPr>
            <a:endParaRPr lang="es-ES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39</a:t>
            </a:fld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2" y="1658910"/>
            <a:ext cx="5723716" cy="42927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1658910"/>
            <a:ext cx="2390712" cy="179303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376" y="3610893"/>
            <a:ext cx="2387160" cy="179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9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Campus de </a:t>
            </a:r>
            <a:r>
              <a:rPr lang="es-ES" dirty="0" smtClean="0"/>
              <a:t>Rabanales, la </a:t>
            </a:r>
            <a:r>
              <a:rPr lang="es-ES" dirty="0" err="1" smtClean="0"/>
              <a:t>EPSC</a:t>
            </a:r>
            <a:r>
              <a:rPr lang="es-ES" dirty="0" smtClean="0"/>
              <a:t>, el Edificio </a:t>
            </a:r>
            <a:r>
              <a:rPr lang="es-ES" dirty="0"/>
              <a:t>Leonardo Da Vinci y el Aulario</a:t>
            </a: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 smtClean="0"/>
              <a:t>La Universidad de Córdoba reparte sus Facultades y Escuelas entre cuatro Campus Universitarios:</a:t>
            </a:r>
          </a:p>
          <a:p>
            <a:pPr lvl="1"/>
            <a:r>
              <a:rPr lang="es-ES" dirty="0">
                <a:hlinkClick r:id="rId3"/>
              </a:rPr>
              <a:t>Campus Universitario de </a:t>
            </a:r>
            <a:r>
              <a:rPr lang="es-ES" dirty="0" smtClean="0">
                <a:hlinkClick r:id="rId3"/>
              </a:rPr>
              <a:t>Rabanales</a:t>
            </a:r>
            <a:r>
              <a:rPr lang="es-ES" dirty="0" smtClean="0"/>
              <a:t> (</a:t>
            </a:r>
            <a:r>
              <a:rPr lang="es-ES" dirty="0" smtClean="0">
                <a:hlinkClick r:id="rId4"/>
              </a:rPr>
              <a:t>planos</a:t>
            </a:r>
            <a:r>
              <a:rPr lang="es-ES" dirty="0" smtClean="0"/>
              <a:t>)</a:t>
            </a:r>
            <a:endParaRPr lang="es-ES" dirty="0"/>
          </a:p>
          <a:p>
            <a:pPr lvl="1"/>
            <a:r>
              <a:rPr lang="es-ES" dirty="0">
                <a:hlinkClick r:id="rId5"/>
              </a:rPr>
              <a:t>Campus Menéndez Pidal</a:t>
            </a:r>
            <a:endParaRPr lang="es-ES" dirty="0"/>
          </a:p>
          <a:p>
            <a:pPr lvl="1"/>
            <a:r>
              <a:rPr lang="es-ES" dirty="0">
                <a:hlinkClick r:id="rId6"/>
              </a:rPr>
              <a:t>Campus Centro</a:t>
            </a:r>
            <a:endParaRPr lang="es-ES" dirty="0"/>
          </a:p>
          <a:p>
            <a:pPr lvl="1"/>
            <a:r>
              <a:rPr lang="es-ES" dirty="0">
                <a:hlinkClick r:id="rId7"/>
              </a:rPr>
              <a:t>Campus </a:t>
            </a:r>
            <a:r>
              <a:rPr lang="es-ES" dirty="0" err="1">
                <a:hlinkClick r:id="rId7"/>
              </a:rPr>
              <a:t>Belmez</a:t>
            </a:r>
            <a:r>
              <a:rPr lang="es-ES" dirty="0"/>
              <a:t> </a:t>
            </a:r>
            <a:endParaRPr lang="es-ES" dirty="0" smtClean="0"/>
          </a:p>
          <a:p>
            <a:r>
              <a:rPr lang="es-ES" dirty="0" smtClean="0"/>
              <a:t>La Escuela Politécnica Superior de Córdoba se encuentra en el Campus de Rabanales:</a:t>
            </a:r>
          </a:p>
          <a:p>
            <a:pPr lvl="1"/>
            <a:r>
              <a:rPr lang="es-ES" dirty="0" smtClean="0"/>
              <a:t>Su órgano de gobierno se ubica en el Edificio Paraninfo</a:t>
            </a:r>
          </a:p>
          <a:p>
            <a:pPr lvl="1"/>
            <a:r>
              <a:rPr lang="es-ES" dirty="0" smtClean="0"/>
              <a:t>Los Despachos de Profesores se reparten entre diversos edificios</a:t>
            </a:r>
          </a:p>
          <a:p>
            <a:pPr lvl="1"/>
            <a:r>
              <a:rPr lang="es-ES" dirty="0" smtClean="0"/>
              <a:t>Las aulas y laboratorios se reparten entre el Aulario Averroes, el edificio Leonardo Da Vinci y los edificios “C”</a:t>
            </a:r>
          </a:p>
          <a:p>
            <a:pPr lvl="1"/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433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Laboratorios de la </a:t>
            </a:r>
            <a:r>
              <a:rPr lang="es-ES" dirty="0" err="1" smtClean="0"/>
              <a:t>EPSC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b="1" dirty="0" smtClean="0"/>
          </a:p>
          <a:p>
            <a:pPr lvl="1"/>
            <a:endParaRPr lang="es-ES" b="1" dirty="0" smtClean="0"/>
          </a:p>
          <a:p>
            <a:pPr lvl="1"/>
            <a:endParaRPr lang="es-ES" b="1" dirty="0" smtClean="0"/>
          </a:p>
          <a:p>
            <a:pPr marL="457200" lvl="1" indent="0">
              <a:buNone/>
            </a:pPr>
            <a:endParaRPr lang="es-ES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40</a:t>
            </a:fld>
            <a:endParaRPr lang="es-E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8" y="1706565"/>
            <a:ext cx="5721600" cy="42912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62" y="3648919"/>
            <a:ext cx="2390400" cy="17928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756" y="1706904"/>
            <a:ext cx="2390400" cy="17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5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Laboratorios de la </a:t>
            </a:r>
            <a:r>
              <a:rPr lang="es-ES" dirty="0" err="1" smtClean="0"/>
              <a:t>EPSC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b="1" dirty="0" smtClean="0"/>
          </a:p>
          <a:p>
            <a:pPr lvl="1"/>
            <a:endParaRPr lang="es-ES" b="1" dirty="0" smtClean="0"/>
          </a:p>
          <a:p>
            <a:pPr lvl="1"/>
            <a:endParaRPr lang="es-ES" b="1" dirty="0" smtClean="0"/>
          </a:p>
          <a:p>
            <a:pPr marL="457200" lvl="1" indent="0">
              <a:buNone/>
            </a:pPr>
            <a:endParaRPr lang="es-ES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pPr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41</a:t>
            </a:fld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06565"/>
            <a:ext cx="5721600" cy="42912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2" r="30524"/>
          <a:stretch/>
        </p:blipFill>
        <p:spPr>
          <a:xfrm>
            <a:off x="6471756" y="1706565"/>
            <a:ext cx="2368380" cy="179449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3647029"/>
            <a:ext cx="2390400" cy="17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0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Laboratorios de la </a:t>
            </a:r>
            <a:r>
              <a:rPr lang="es-ES" dirty="0" err="1" smtClean="0"/>
              <a:t>EPSC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b="1" dirty="0" smtClean="0"/>
          </a:p>
          <a:p>
            <a:pPr lvl="1"/>
            <a:endParaRPr lang="es-ES" b="1" dirty="0" smtClean="0"/>
          </a:p>
          <a:p>
            <a:pPr lvl="1"/>
            <a:endParaRPr lang="es-ES" b="1" dirty="0" smtClean="0"/>
          </a:p>
          <a:p>
            <a:pPr marL="457200" lvl="1" indent="0">
              <a:buNone/>
            </a:pPr>
            <a:endParaRPr lang="es-ES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42</a:t>
            </a:fld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772" y="3416926"/>
            <a:ext cx="2797933" cy="157383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5" y="1706565"/>
            <a:ext cx="5532109" cy="390862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772" y="1706565"/>
            <a:ext cx="2797933" cy="157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8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Laboratorios de la </a:t>
            </a:r>
            <a:r>
              <a:rPr lang="es-ES" dirty="0" err="1" smtClean="0"/>
              <a:t>EPSC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b="1" dirty="0" smtClean="0"/>
          </a:p>
          <a:p>
            <a:pPr lvl="1"/>
            <a:endParaRPr lang="es-ES" b="1" dirty="0" smtClean="0"/>
          </a:p>
          <a:p>
            <a:pPr lvl="1"/>
            <a:endParaRPr lang="es-ES" b="1" dirty="0" smtClean="0"/>
          </a:p>
          <a:p>
            <a:pPr marL="457200" lvl="1" indent="0">
              <a:buNone/>
            </a:pPr>
            <a:endParaRPr lang="es-ES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43</a:t>
            </a:fld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824" y="1706566"/>
            <a:ext cx="3300779" cy="185668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4" y="1711377"/>
            <a:ext cx="5383196" cy="302804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462" y="3811229"/>
            <a:ext cx="3214238" cy="180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2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Laboratorios de la </a:t>
            </a:r>
            <a:r>
              <a:rPr lang="es-ES" dirty="0" err="1" smtClean="0"/>
              <a:t>EPSC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b="1" dirty="0" smtClean="0"/>
          </a:p>
          <a:p>
            <a:pPr lvl="1"/>
            <a:endParaRPr lang="es-ES" b="1" dirty="0" smtClean="0"/>
          </a:p>
          <a:p>
            <a:pPr lvl="1"/>
            <a:endParaRPr lang="es-ES" b="1" dirty="0" smtClean="0"/>
          </a:p>
          <a:p>
            <a:pPr marL="457200" lvl="1" indent="0">
              <a:buNone/>
            </a:pPr>
            <a:endParaRPr lang="es-ES" b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C5D48921-B3AF-4478-A596-D15EEFFE9A9F}" type="slidenum">
              <a:rPr lang="es-ES" smtClean="0"/>
              <a:pPr/>
              <a:t>44</a:t>
            </a:fld>
            <a:endParaRPr lang="es-ES" dirty="0"/>
          </a:p>
        </p:txBody>
      </p:sp>
      <p:sp>
        <p:nvSpPr>
          <p:cNvPr id="8" name="CuadroTexto 7">
            <a:hlinkClick r:id="rId3" action="ppaction://hlinksldjump"/>
          </p:cNvPr>
          <p:cNvSpPr txBox="1"/>
          <p:nvPr/>
        </p:nvSpPr>
        <p:spPr>
          <a:xfrm>
            <a:off x="867577" y="5705341"/>
            <a:ext cx="222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 smtClean="0">
                <a:solidFill>
                  <a:srgbClr val="4B4BD2"/>
                </a:solidFill>
              </a:rPr>
              <a:t>Volver a diapositiva 9</a:t>
            </a:r>
            <a:endParaRPr lang="es-ES" b="1" u="sng" dirty="0">
              <a:solidFill>
                <a:srgbClr val="4B4BD2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32" y="1706565"/>
            <a:ext cx="2695318" cy="387111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5" t="21621" r="36937" b="18918"/>
          <a:stretch/>
        </p:blipFill>
        <p:spPr>
          <a:xfrm>
            <a:off x="628650" y="1706565"/>
            <a:ext cx="1925080" cy="138262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221888"/>
            <a:ext cx="3171568" cy="237867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1706565"/>
            <a:ext cx="2998058" cy="224854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1" t="23784" r="22793" b="1501"/>
          <a:stretch/>
        </p:blipFill>
        <p:spPr>
          <a:xfrm>
            <a:off x="3936142" y="4086275"/>
            <a:ext cx="1747966" cy="149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9525"/>
            <a:ext cx="310991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Marcador de número de diapositiva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36D746-F85F-47CA-A8F5-7A3599654353}" type="slidenum">
              <a:rPr lang="es-ES_tradnl" altLang="es-ES" smtClean="0">
                <a:solidFill>
                  <a:srgbClr val="FE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s-ES_tradnl" altLang="es-ES" smtClean="0">
              <a:solidFill>
                <a:srgbClr val="FEFFFF"/>
              </a:solidFill>
              <a:latin typeface="Arial" panose="020B0604020202020204" pitchFamily="34" charset="0"/>
            </a:endParaRPr>
          </a:p>
        </p:txBody>
      </p:sp>
      <p:pic>
        <p:nvPicPr>
          <p:cNvPr id="28678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974975"/>
            <a:ext cx="3055938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11113"/>
            <a:ext cx="305435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1588"/>
            <a:ext cx="305593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985838"/>
            <a:ext cx="305435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982663"/>
            <a:ext cx="305435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Imagen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3" y="982663"/>
            <a:ext cx="30543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Imagen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973263"/>
            <a:ext cx="30543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Imagen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1978025"/>
            <a:ext cx="30543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Imagen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1971675"/>
            <a:ext cx="30543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Imagen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2984500"/>
            <a:ext cx="305435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Imagen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0" y="2971800"/>
            <a:ext cx="30543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Imagen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973513"/>
            <a:ext cx="30543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Imagen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3971925"/>
            <a:ext cx="30543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Imagen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62400"/>
            <a:ext cx="305435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Imagen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972050"/>
            <a:ext cx="305435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3" name="Imagen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954713"/>
            <a:ext cx="305435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Conector recto 21"/>
          <p:cNvCxnSpPr/>
          <p:nvPr/>
        </p:nvCxnSpPr>
        <p:spPr>
          <a:xfrm>
            <a:off x="-11113" y="992188"/>
            <a:ext cx="91440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-11113" y="1981200"/>
            <a:ext cx="91440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>
            <a:off x="-4763" y="2957513"/>
            <a:ext cx="91440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-6350" y="3971925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-1588" y="4957763"/>
            <a:ext cx="91440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3175" y="5954713"/>
            <a:ext cx="30368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 flipV="1">
            <a:off x="6100763" y="0"/>
            <a:ext cx="0" cy="49498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/>
          <p:cNvCxnSpPr/>
          <p:nvPr/>
        </p:nvCxnSpPr>
        <p:spPr>
          <a:xfrm flipV="1">
            <a:off x="3048000" y="-11113"/>
            <a:ext cx="0" cy="68611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02" name="CuadroTexto 35"/>
          <p:cNvSpPr txBox="1">
            <a:spLocks noChangeArrowheads="1"/>
          </p:cNvSpPr>
          <p:nvPr/>
        </p:nvSpPr>
        <p:spPr bwMode="auto">
          <a:xfrm>
            <a:off x="3141663" y="5138738"/>
            <a:ext cx="591978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s-ES" altLang="es-ES" sz="1600" b="1">
                <a:solidFill>
                  <a:schemeClr val="tx1"/>
                </a:solidFill>
                <a:latin typeface="Arial" panose="020B0604020202020204" pitchFamily="34" charset="0"/>
              </a:rPr>
              <a:t>ESCUELA POLITÉCNICA SUPERIOR DE CÓRDOBA (EPSC)</a:t>
            </a:r>
          </a:p>
          <a:p>
            <a:pPr marL="0" lvl="1" algn="ctr">
              <a:spcBef>
                <a:spcPct val="0"/>
              </a:spcBef>
              <a:buClrTx/>
              <a:buFontTx/>
              <a:buNone/>
            </a:pPr>
            <a:r>
              <a:rPr lang="es-ES" altLang="es-ES" sz="1900">
                <a:solidFill>
                  <a:schemeClr val="tx1"/>
                </a:solidFill>
                <a:latin typeface="Arial" panose="020B0604020202020204" pitchFamily="34" charset="0"/>
                <a:hlinkClick r:id="rId20"/>
              </a:rPr>
              <a:t>http://www.uco.es/eps</a:t>
            </a:r>
            <a:endParaRPr lang="es-ES" altLang="es-E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lvl="1" algn="ctr">
              <a:spcBef>
                <a:spcPct val="0"/>
              </a:spcBef>
              <a:buClrTx/>
              <a:buFontTx/>
              <a:buNone/>
            </a:pPr>
            <a:r>
              <a:rPr lang="es-ES" altLang="es-ES" sz="1900">
                <a:solidFill>
                  <a:schemeClr val="tx1"/>
                </a:solidFill>
                <a:latin typeface="Arial" panose="020B0604020202020204" pitchFamily="34" charset="0"/>
                <a:hlinkClick r:id="rId21"/>
              </a:rPr>
              <a:t>infoeps@uco.es</a:t>
            </a:r>
            <a:r>
              <a:rPr lang="es-ES" altLang="es-ES" sz="1900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</a:p>
          <a:p>
            <a:pPr marL="0" lvl="1" algn="ctr">
              <a:spcBef>
                <a:spcPct val="0"/>
              </a:spcBef>
              <a:buClrTx/>
              <a:buFontTx/>
              <a:buNone/>
            </a:pPr>
            <a:r>
              <a:rPr lang="es-ES" altLang="es-ES" sz="1900">
                <a:solidFill>
                  <a:schemeClr val="tx1"/>
                </a:solidFill>
                <a:latin typeface="Arial" panose="020B0604020202020204" pitchFamily="34" charset="0"/>
              </a:rPr>
              <a:t>957 21 83 15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s-ES" altLang="es-ES" sz="16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8703" name="Imagen 3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5610225"/>
            <a:ext cx="10588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4" name="Imagen 3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5600700"/>
            <a:ext cx="10588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86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Campus de </a:t>
            </a:r>
            <a:r>
              <a:rPr lang="es-ES" dirty="0" smtClean="0"/>
              <a:t>Rabanales, </a:t>
            </a:r>
            <a:r>
              <a:rPr lang="es-ES" dirty="0"/>
              <a:t>la </a:t>
            </a:r>
            <a:r>
              <a:rPr lang="es-ES" dirty="0" err="1"/>
              <a:t>EPSC</a:t>
            </a:r>
            <a:r>
              <a:rPr lang="es-ES" dirty="0"/>
              <a:t>, </a:t>
            </a:r>
            <a:r>
              <a:rPr lang="es-ES" dirty="0" smtClean="0"/>
              <a:t>el Edificio </a:t>
            </a:r>
            <a:r>
              <a:rPr lang="es-ES" dirty="0"/>
              <a:t>Leonardo Da Vinci y el Aulario</a:t>
            </a:r>
          </a:p>
        </p:txBody>
      </p:sp>
      <p:pic>
        <p:nvPicPr>
          <p:cNvPr id="8194" name="Picture 2" descr="C:\Users\MATAS~1\AppData\Local\Temp\SNAGHTMLb9dcea.PNG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0" y="2475207"/>
            <a:ext cx="7886700" cy="285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7D6397B9-A12B-4594-A488-B9828307EECF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5</a:t>
            </a:fld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875763" y="1631954"/>
            <a:ext cx="235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4B4BD2"/>
                </a:solidFill>
                <a:hlinkClick r:id="rId5"/>
              </a:rPr>
              <a:t>Campus de Rabanales</a:t>
            </a:r>
            <a:r>
              <a:rPr lang="es-ES" dirty="0" smtClean="0">
                <a:solidFill>
                  <a:srgbClr val="4B4BD2"/>
                </a:solidFill>
              </a:rPr>
              <a:t>:</a:t>
            </a:r>
            <a:endParaRPr lang="es-ES" dirty="0">
              <a:solidFill>
                <a:srgbClr val="4B4BD2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737434" y="5592762"/>
            <a:ext cx="3792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4B4BD2"/>
                </a:solidFill>
                <a:hlinkClick r:id="rId3"/>
              </a:rPr>
              <a:t>Pulsa para acceder al plano interactivo</a:t>
            </a:r>
            <a:endParaRPr lang="es-ES" dirty="0">
              <a:solidFill>
                <a:srgbClr val="4B4B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Campus de Rabanales, la </a:t>
            </a:r>
            <a:r>
              <a:rPr lang="es-ES" dirty="0" err="1"/>
              <a:t>EPSC</a:t>
            </a:r>
            <a:r>
              <a:rPr lang="es-ES" dirty="0"/>
              <a:t>, </a:t>
            </a:r>
            <a:r>
              <a:rPr lang="es-ES" dirty="0" smtClean="0"/>
              <a:t>el Edificio </a:t>
            </a:r>
            <a:r>
              <a:rPr lang="es-ES" dirty="0"/>
              <a:t>Leonardo Da Vinci y el Aulario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Paraninfo: Edificio de Gobierno de la </a:t>
            </a:r>
            <a:r>
              <a:rPr lang="es-ES" dirty="0" err="1" smtClean="0"/>
              <a:t>EPSC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6</a:t>
            </a:fld>
            <a:endParaRPr lang="es-E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16" y="2167307"/>
            <a:ext cx="6508195" cy="3782731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53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Campus de Rabanales, la </a:t>
            </a:r>
            <a:r>
              <a:rPr lang="es-ES" dirty="0" err="1"/>
              <a:t>EPSC</a:t>
            </a:r>
            <a:r>
              <a:rPr lang="es-ES" dirty="0"/>
              <a:t>, </a:t>
            </a:r>
            <a:r>
              <a:rPr lang="es-ES" dirty="0" smtClean="0"/>
              <a:t>el Edificio </a:t>
            </a:r>
            <a:r>
              <a:rPr lang="es-ES" dirty="0"/>
              <a:t>Leonardo Da Vinci y el Aulario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Aulario </a:t>
            </a:r>
            <a:r>
              <a:rPr lang="es-ES" dirty="0" err="1" smtClean="0"/>
              <a:t>Averroes</a:t>
            </a:r>
            <a:r>
              <a:rPr lang="es-ES" dirty="0" smtClean="0"/>
              <a:t> (</a:t>
            </a:r>
            <a:r>
              <a:rPr lang="es-ES" dirty="0" smtClean="0">
                <a:hlinkClick r:id="rId3"/>
              </a:rPr>
              <a:t>planos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7</a:t>
            </a:fld>
            <a:endParaRPr lang="es-E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695" y="2211613"/>
            <a:ext cx="6594721" cy="3905784"/>
          </a:xfrm>
          <a:prstGeom prst="rect">
            <a:avLst/>
          </a:prstGeom>
          <a:noFill/>
          <a:ln w="3816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43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Campus de Rabanales, la </a:t>
            </a:r>
            <a:r>
              <a:rPr lang="es-ES" dirty="0" err="1"/>
              <a:t>EPSC</a:t>
            </a:r>
            <a:r>
              <a:rPr lang="es-ES" dirty="0"/>
              <a:t>, </a:t>
            </a:r>
            <a:r>
              <a:rPr lang="es-ES" dirty="0" smtClean="0"/>
              <a:t>el Edificio </a:t>
            </a:r>
            <a:r>
              <a:rPr lang="es-ES" dirty="0"/>
              <a:t>Leonardo Da Vinci y el Aulario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Edificios “C” (despachos, laboratorios y aulas):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1673678" y="6356351"/>
            <a:ext cx="1281793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955470" y="6356351"/>
            <a:ext cx="3502479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8</a:t>
            </a:fld>
            <a:endParaRPr lang="es-E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305" y="2183260"/>
            <a:ext cx="6734264" cy="3982369"/>
          </a:xfrm>
          <a:prstGeom prst="rect">
            <a:avLst/>
          </a:prstGeom>
          <a:noFill/>
          <a:ln w="3816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22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Campus de Rabanales, la </a:t>
            </a:r>
            <a:r>
              <a:rPr lang="es-ES" dirty="0" err="1"/>
              <a:t>EPSC</a:t>
            </a:r>
            <a:r>
              <a:rPr lang="es-ES" dirty="0"/>
              <a:t>, </a:t>
            </a:r>
            <a:r>
              <a:rPr lang="es-ES" dirty="0" smtClean="0"/>
              <a:t>el Edificio </a:t>
            </a:r>
            <a:r>
              <a:rPr lang="es-ES" dirty="0"/>
              <a:t>Leonardo Da Vinci y el Aulario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Edificio Leonardo Da Vinci (despachos, laboratorios y aulas):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65FB9B05-8D71-479E-8454-625DBF2000E6}" type="datetime1">
              <a:rPr lang="es-ES" smtClean="0"/>
              <a:t>12/01/2018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</p:spPr>
        <p:txBody>
          <a:bodyPr/>
          <a:lstStyle/>
          <a:p>
            <a:r>
              <a:rPr lang="es-ES" smtClean="0"/>
              <a:t>Escuela Politécnica Superior de Córdoba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48921-B3AF-4478-A596-D15EEFFE9A9F}" type="slidenum">
              <a:rPr lang="es-ES" smtClean="0"/>
              <a:pPr/>
              <a:t>9</a:t>
            </a:fld>
            <a:endParaRPr lang="es-ES" dirty="0"/>
          </a:p>
        </p:txBody>
      </p:sp>
      <p:pic>
        <p:nvPicPr>
          <p:cNvPr id="8" name="Picture 7" descr="DSC019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211" y="2127274"/>
            <a:ext cx="4373763" cy="328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DSC0196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26" y="2431012"/>
            <a:ext cx="3631935" cy="272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DSC0197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976" y="4136692"/>
            <a:ext cx="2717669" cy="204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DSC0197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211" y="4438880"/>
            <a:ext cx="2316594" cy="173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>
            <a:hlinkClick r:id="rId7" action="ppaction://hlinksldjump"/>
          </p:cNvPr>
          <p:cNvSpPr txBox="1"/>
          <p:nvPr/>
        </p:nvSpPr>
        <p:spPr>
          <a:xfrm>
            <a:off x="7031865" y="5834130"/>
            <a:ext cx="1718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hlinkClick r:id="rId7" action="ppaction://hlinksldjump"/>
              </a:rPr>
              <a:t>Ver laboratorios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94799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987</TotalTime>
  <Words>2868</Words>
  <Application>Microsoft Office PowerPoint</Application>
  <PresentationFormat>Presentación en pantalla (4:3)</PresentationFormat>
  <Paragraphs>534</Paragraphs>
  <Slides>45</Slides>
  <Notes>45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2" baseType="lpstr">
      <vt:lpstr>Arial</vt:lpstr>
      <vt:lpstr>Book Antiqua</vt:lpstr>
      <vt:lpstr>Calibri</vt:lpstr>
      <vt:lpstr>Garamond</vt:lpstr>
      <vt:lpstr>Times New Roman</vt:lpstr>
      <vt:lpstr>Wingdings 3</vt:lpstr>
      <vt:lpstr>Tema de Office</vt:lpstr>
      <vt:lpstr>Jornadas de Orientación Académica de la Universidad de Córdoba</vt:lpstr>
      <vt:lpstr>UNIVERSIDAD DE CÓRDOBA Escuela Politécnica Superior de Córdoba</vt:lpstr>
      <vt:lpstr>Universidad de Córdoba Historia, presente y futuro</vt:lpstr>
      <vt:lpstr>El Campus de Rabanales, la EPSC, el Edificio Leonardo Da Vinci y el Aulario</vt:lpstr>
      <vt:lpstr>El Campus de Rabanales, la EPSC, el Edificio Leonardo Da Vinci y el Aulario</vt:lpstr>
      <vt:lpstr>El Campus de Rabanales, la EPSC, el Edificio Leonardo Da Vinci y el Aulario</vt:lpstr>
      <vt:lpstr>El Campus de Rabanales, la EPSC, el Edificio Leonardo Da Vinci y el Aulario</vt:lpstr>
      <vt:lpstr>El Campus de Rabanales, la EPSC, el Edificio Leonardo Da Vinci y el Aulario</vt:lpstr>
      <vt:lpstr>El Campus de Rabanales, la EPSC, el Edificio Leonardo Da Vinci y el Aulario</vt:lpstr>
      <vt:lpstr>Titulaciones que se imparten en la EPSC</vt:lpstr>
      <vt:lpstr>Titulaciones que se imparten en la EPSC</vt:lpstr>
      <vt:lpstr>Titulaciones que se imparten en la EPSC</vt:lpstr>
      <vt:lpstr>Perfil de ingreso y dificultades del  alumnado de 1º</vt:lpstr>
      <vt:lpstr>Perfil de ingreso y dificultades del alumnado de 1º</vt:lpstr>
      <vt:lpstr>Valores específicos en la EPSC</vt:lpstr>
      <vt:lpstr>Movilidad y programas de intercambio</vt:lpstr>
      <vt:lpstr>Prácticas en Empresas</vt:lpstr>
      <vt:lpstr>Empleabilidad y salidas profesionales</vt:lpstr>
      <vt:lpstr>La Universidad en su día a día</vt:lpstr>
      <vt:lpstr>La Universidad en su día a día</vt:lpstr>
      <vt:lpstr>La Universidad en su día a día</vt:lpstr>
      <vt:lpstr>Más información</vt:lpstr>
      <vt:lpstr>Más información</vt:lpstr>
      <vt:lpstr>Más información:  Títulos de Grado en la EPSC</vt:lpstr>
      <vt:lpstr>Alumnos de la Escuela Politécnica Superior</vt:lpstr>
      <vt:lpstr>Alumnos de la Escuela Politécnica Superior</vt:lpstr>
      <vt:lpstr>Alumnos de la Escuela Politécnica Superior</vt:lpstr>
      <vt:lpstr>Jornadas de Orientación Académica de la Universidad de Córdoba</vt:lpstr>
      <vt:lpstr>Más información: Tu Universidad</vt:lpstr>
      <vt:lpstr>Grados en la Universidad de Córdoba</vt:lpstr>
      <vt:lpstr>Grados en la Universidad de Córdoba</vt:lpstr>
      <vt:lpstr>Másteres en la Universidad de Córdoba</vt:lpstr>
      <vt:lpstr>Másteres en la Universidad de Córdoba</vt:lpstr>
      <vt:lpstr>Másteres en la Universidad de Córdoba</vt:lpstr>
      <vt:lpstr>Grados de Ingeniero Técnico Industrial</vt:lpstr>
      <vt:lpstr>Grados de Ingeniero Técnico Industrial</vt:lpstr>
      <vt:lpstr>Laboratorios de la EPSC</vt:lpstr>
      <vt:lpstr>Laboratorios de la EPSC</vt:lpstr>
      <vt:lpstr>Laboratorios de la EPSC</vt:lpstr>
      <vt:lpstr>Laboratorios de la EPSC</vt:lpstr>
      <vt:lpstr>Laboratorios de la EPSC</vt:lpstr>
      <vt:lpstr>Laboratorios de la EPSC</vt:lpstr>
      <vt:lpstr>Laboratorios de la EPSC</vt:lpstr>
      <vt:lpstr>Laboratorios de la EPSC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Liñán Reyes</dc:creator>
  <cp:lastModifiedBy>Matías Liñán Reyes</cp:lastModifiedBy>
  <cp:revision>257</cp:revision>
  <dcterms:created xsi:type="dcterms:W3CDTF">2015-01-31T18:05:14Z</dcterms:created>
  <dcterms:modified xsi:type="dcterms:W3CDTF">2018-01-12T10:11:20Z</dcterms:modified>
</cp:coreProperties>
</file>