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4" r:id="rId14"/>
    <p:sldId id="275" r:id="rId15"/>
    <p:sldId id="276" r:id="rId16"/>
    <p:sldId id="277" r:id="rId17"/>
    <p:sldId id="278" r:id="rId18"/>
    <p:sldId id="280" r:id="rId19"/>
    <p:sldId id="289" r:id="rId20"/>
    <p:sldId id="279" r:id="rId21"/>
    <p:sldId id="290" r:id="rId22"/>
    <p:sldId id="281" r:id="rId23"/>
    <p:sldId id="284" r:id="rId24"/>
    <p:sldId id="282" r:id="rId25"/>
    <p:sldId id="283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E93"/>
    <a:srgbClr val="405998"/>
    <a:srgbClr val="45B9BB"/>
    <a:srgbClr val="374975"/>
    <a:srgbClr val="2B2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7D14CE-8D6E-4DD9-AB7B-B3B223072858}" v="6" dt="2022-10-23T21:22:36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van Duijn" userId="160bc622-3fff-47ae-a117-5fedc0bb1265" providerId="ADAL" clId="{A07D14CE-8D6E-4DD9-AB7B-B3B223072858}"/>
    <pc:docChg chg="undo custSel modSld">
      <pc:chgData name="Joost van Duijn" userId="160bc622-3fff-47ae-a117-5fedc0bb1265" providerId="ADAL" clId="{A07D14CE-8D6E-4DD9-AB7B-B3B223072858}" dt="2022-10-25T07:53:59.484" v="461" actId="20577"/>
      <pc:docMkLst>
        <pc:docMk/>
      </pc:docMkLst>
      <pc:sldChg chg="modSp mod">
        <pc:chgData name="Joost van Duijn" userId="160bc622-3fff-47ae-a117-5fedc0bb1265" providerId="ADAL" clId="{A07D14CE-8D6E-4DD9-AB7B-B3B223072858}" dt="2022-10-17T10:06:47.751" v="21" actId="20577"/>
        <pc:sldMkLst>
          <pc:docMk/>
          <pc:sldMk cId="1910862966" sldId="256"/>
        </pc:sldMkLst>
        <pc:spChg chg="mod">
          <ac:chgData name="Joost van Duijn" userId="160bc622-3fff-47ae-a117-5fedc0bb1265" providerId="ADAL" clId="{A07D14CE-8D6E-4DD9-AB7B-B3B223072858}" dt="2022-10-17T10:04:39.546" v="18" actId="20577"/>
          <ac:spMkLst>
            <pc:docMk/>
            <pc:sldMk cId="1910862966" sldId="256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17T10:06:47.751" v="21" actId="20577"/>
          <ac:spMkLst>
            <pc:docMk/>
            <pc:sldMk cId="1910862966" sldId="256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15:46:37.257" v="73" actId="20577"/>
        <pc:sldMkLst>
          <pc:docMk/>
          <pc:sldMk cId="140455238" sldId="257"/>
        </pc:sldMkLst>
        <pc:spChg chg="mod">
          <ac:chgData name="Joost van Duijn" userId="160bc622-3fff-47ae-a117-5fedc0bb1265" providerId="ADAL" clId="{A07D14CE-8D6E-4DD9-AB7B-B3B223072858}" dt="2022-10-23T15:46:37.257" v="73" actId="20577"/>
          <ac:spMkLst>
            <pc:docMk/>
            <pc:sldMk cId="140455238" sldId="257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19T08:47:05.650" v="23" actId="20577"/>
        <pc:sldMkLst>
          <pc:docMk/>
          <pc:sldMk cId="868813101" sldId="258"/>
        </pc:sldMkLst>
        <pc:spChg chg="mod">
          <ac:chgData name="Joost van Duijn" userId="160bc622-3fff-47ae-a117-5fedc0bb1265" providerId="ADAL" clId="{A07D14CE-8D6E-4DD9-AB7B-B3B223072858}" dt="2022-10-19T08:47:05.650" v="23" actId="20577"/>
          <ac:spMkLst>
            <pc:docMk/>
            <pc:sldMk cId="868813101" sldId="258"/>
            <ac:spMk id="2" creationId="{00000000-0000-0000-0000-000000000000}"/>
          </ac:spMkLst>
        </pc:spChg>
      </pc:sldChg>
      <pc:sldChg chg="delSp modSp mod">
        <pc:chgData name="Joost van Duijn" userId="160bc622-3fff-47ae-a117-5fedc0bb1265" providerId="ADAL" clId="{A07D14CE-8D6E-4DD9-AB7B-B3B223072858}" dt="2022-10-25T07:42:37.873" v="452" actId="20577"/>
        <pc:sldMkLst>
          <pc:docMk/>
          <pc:sldMk cId="1591606351" sldId="259"/>
        </pc:sldMkLst>
        <pc:spChg chg="mod">
          <ac:chgData name="Joost van Duijn" userId="160bc622-3fff-47ae-a117-5fedc0bb1265" providerId="ADAL" clId="{A07D14CE-8D6E-4DD9-AB7B-B3B223072858}" dt="2022-10-25T07:42:37.873" v="452" actId="20577"/>
          <ac:spMkLst>
            <pc:docMk/>
            <pc:sldMk cId="1591606351" sldId="259"/>
            <ac:spMk id="3" creationId="{00000000-0000-0000-0000-000000000000}"/>
          </ac:spMkLst>
        </pc:spChg>
        <pc:spChg chg="del">
          <ac:chgData name="Joost van Duijn" userId="160bc622-3fff-47ae-a117-5fedc0bb1265" providerId="ADAL" clId="{A07D14CE-8D6E-4DD9-AB7B-B3B223072858}" dt="2022-10-23T20:42:03.228" v="77" actId="478"/>
          <ac:spMkLst>
            <pc:docMk/>
            <pc:sldMk cId="1591606351" sldId="259"/>
            <ac:spMk id="7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0:48:21.603" v="97" actId="20577"/>
        <pc:sldMkLst>
          <pc:docMk/>
          <pc:sldMk cId="1400325855" sldId="260"/>
        </pc:sldMkLst>
        <pc:spChg chg="mod">
          <ac:chgData name="Joost van Duijn" userId="160bc622-3fff-47ae-a117-5fedc0bb1265" providerId="ADAL" clId="{A07D14CE-8D6E-4DD9-AB7B-B3B223072858}" dt="2022-10-23T20:48:21.603" v="97" actId="20577"/>
          <ac:spMkLst>
            <pc:docMk/>
            <pc:sldMk cId="1400325855" sldId="260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0:46:15.365" v="93"/>
          <ac:spMkLst>
            <pc:docMk/>
            <pc:sldMk cId="1400325855" sldId="260"/>
            <ac:spMk id="3" creationId="{00000000-0000-0000-0000-000000000000}"/>
          </ac:spMkLst>
        </pc:spChg>
      </pc:sldChg>
      <pc:sldChg chg="addSp delSp modSp mod">
        <pc:chgData name="Joost van Duijn" userId="160bc622-3fff-47ae-a117-5fedc0bb1265" providerId="ADAL" clId="{A07D14CE-8D6E-4DD9-AB7B-B3B223072858}" dt="2022-10-23T21:13:34.393" v="322" actId="113"/>
        <pc:sldMkLst>
          <pc:docMk/>
          <pc:sldMk cId="514482556" sldId="261"/>
        </pc:sldMkLst>
        <pc:spChg chg="mod">
          <ac:chgData name="Joost van Duijn" userId="160bc622-3fff-47ae-a117-5fedc0bb1265" providerId="ADAL" clId="{A07D14CE-8D6E-4DD9-AB7B-B3B223072858}" dt="2022-10-23T20:48:27.751" v="100" actId="20577"/>
          <ac:spMkLst>
            <pc:docMk/>
            <pc:sldMk cId="514482556" sldId="261"/>
            <ac:spMk id="2" creationId="{00000000-0000-0000-0000-000000000000}"/>
          </ac:spMkLst>
        </pc:spChg>
        <pc:spChg chg="add del">
          <ac:chgData name="Joost van Duijn" userId="160bc622-3fff-47ae-a117-5fedc0bb1265" providerId="ADAL" clId="{A07D14CE-8D6E-4DD9-AB7B-B3B223072858}" dt="2022-10-23T21:00:05.688" v="203"/>
          <ac:spMkLst>
            <pc:docMk/>
            <pc:sldMk cId="514482556" sldId="261"/>
            <ac:spMk id="4" creationId="{80D043EF-3B04-9DCB-69E0-EC410F2A7749}"/>
          </ac:spMkLst>
        </pc:spChg>
        <pc:spChg chg="add del">
          <ac:chgData name="Joost van Duijn" userId="160bc622-3fff-47ae-a117-5fedc0bb1265" providerId="ADAL" clId="{A07D14CE-8D6E-4DD9-AB7B-B3B223072858}" dt="2022-10-23T21:00:05.688" v="203"/>
          <ac:spMkLst>
            <pc:docMk/>
            <pc:sldMk cId="514482556" sldId="261"/>
            <ac:spMk id="7" creationId="{FE21BCF6-FCD0-9EA3-236A-9CB3A55BF746}"/>
          </ac:spMkLst>
        </pc:spChg>
        <pc:spChg chg="add del">
          <ac:chgData name="Joost van Duijn" userId="160bc622-3fff-47ae-a117-5fedc0bb1265" providerId="ADAL" clId="{A07D14CE-8D6E-4DD9-AB7B-B3B223072858}" dt="2022-10-23T21:00:08.882" v="205"/>
          <ac:spMkLst>
            <pc:docMk/>
            <pc:sldMk cId="514482556" sldId="261"/>
            <ac:spMk id="8" creationId="{E42089E6-565B-1FBD-3112-17C6E6C40E5F}"/>
          </ac:spMkLst>
        </pc:spChg>
        <pc:spChg chg="add del">
          <ac:chgData name="Joost van Duijn" userId="160bc622-3fff-47ae-a117-5fedc0bb1265" providerId="ADAL" clId="{A07D14CE-8D6E-4DD9-AB7B-B3B223072858}" dt="2022-10-23T21:00:08.882" v="205"/>
          <ac:spMkLst>
            <pc:docMk/>
            <pc:sldMk cId="514482556" sldId="261"/>
            <ac:spMk id="9" creationId="{FD57BC22-29DD-D4C5-593C-4AA14DDE9DE5}"/>
          </ac:spMkLst>
        </pc:spChg>
        <pc:spChg chg="add mod">
          <ac:chgData name="Joost van Duijn" userId="160bc622-3fff-47ae-a117-5fedc0bb1265" providerId="ADAL" clId="{A07D14CE-8D6E-4DD9-AB7B-B3B223072858}" dt="2022-10-23T21:13:34.393" v="322" actId="113"/>
          <ac:spMkLst>
            <pc:docMk/>
            <pc:sldMk cId="514482556" sldId="261"/>
            <ac:spMk id="11" creationId="{1C97FA58-8B82-4E09-CDD9-6E79E961BCE2}"/>
          </ac:spMkLst>
        </pc:spChg>
        <pc:picChg chg="add del">
          <ac:chgData name="Joost van Duijn" userId="160bc622-3fff-47ae-a117-5fedc0bb1265" providerId="ADAL" clId="{A07D14CE-8D6E-4DD9-AB7B-B3B223072858}" dt="2022-10-23T21:00:05.688" v="203"/>
          <ac:picMkLst>
            <pc:docMk/>
            <pc:sldMk cId="514482556" sldId="261"/>
            <ac:picMk id="1025" creationId="{40EF74E1-0723-3AFE-0C8B-300C7DF10D77}"/>
          </ac:picMkLst>
        </pc:picChg>
        <pc:picChg chg="add del">
          <ac:chgData name="Joost van Duijn" userId="160bc622-3fff-47ae-a117-5fedc0bb1265" providerId="ADAL" clId="{A07D14CE-8D6E-4DD9-AB7B-B3B223072858}" dt="2022-10-23T21:00:08.882" v="205"/>
          <ac:picMkLst>
            <pc:docMk/>
            <pc:sldMk cId="514482556" sldId="261"/>
            <ac:picMk id="1028" creationId="{1468D102-1700-9802-EBC6-94213381A84B}"/>
          </ac:picMkLst>
        </pc:picChg>
      </pc:sldChg>
      <pc:sldChg chg="delSp modSp mod">
        <pc:chgData name="Joost van Duijn" userId="160bc622-3fff-47ae-a117-5fedc0bb1265" providerId="ADAL" clId="{A07D14CE-8D6E-4DD9-AB7B-B3B223072858}" dt="2022-10-23T20:56:24.939" v="198" actId="20577"/>
        <pc:sldMkLst>
          <pc:docMk/>
          <pc:sldMk cId="712131844" sldId="262"/>
        </pc:sldMkLst>
        <pc:spChg chg="mod">
          <ac:chgData name="Joost van Duijn" userId="160bc622-3fff-47ae-a117-5fedc0bb1265" providerId="ADAL" clId="{A07D14CE-8D6E-4DD9-AB7B-B3B223072858}" dt="2022-10-23T20:48:37.911" v="104" actId="20577"/>
          <ac:spMkLst>
            <pc:docMk/>
            <pc:sldMk cId="712131844" sldId="262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0:56:24.939" v="198" actId="20577"/>
          <ac:spMkLst>
            <pc:docMk/>
            <pc:sldMk cId="712131844" sldId="262"/>
            <ac:spMk id="3" creationId="{00000000-0000-0000-0000-000000000000}"/>
          </ac:spMkLst>
        </pc:spChg>
        <pc:spChg chg="del">
          <ac:chgData name="Joost van Duijn" userId="160bc622-3fff-47ae-a117-5fedc0bb1265" providerId="ADAL" clId="{A07D14CE-8D6E-4DD9-AB7B-B3B223072858}" dt="2022-10-23T20:48:01.269" v="94" actId="478"/>
          <ac:spMkLst>
            <pc:docMk/>
            <pc:sldMk cId="712131844" sldId="262"/>
            <ac:spMk id="4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0:49:57.832" v="106" actId="20577"/>
        <pc:sldMkLst>
          <pc:docMk/>
          <pc:sldMk cId="41908141" sldId="263"/>
        </pc:sldMkLst>
        <pc:spChg chg="mod">
          <ac:chgData name="Joost van Duijn" userId="160bc622-3fff-47ae-a117-5fedc0bb1265" providerId="ADAL" clId="{A07D14CE-8D6E-4DD9-AB7B-B3B223072858}" dt="2022-10-23T20:49:57.832" v="106" actId="20577"/>
          <ac:spMkLst>
            <pc:docMk/>
            <pc:sldMk cId="41908141" sldId="263"/>
            <ac:spMk id="3" creationId="{00000000-0000-0000-0000-000000000000}"/>
          </ac:spMkLst>
        </pc:spChg>
      </pc:sldChg>
      <pc:sldChg chg="addSp delSp modSp mod">
        <pc:chgData name="Joost van Duijn" userId="160bc622-3fff-47ae-a117-5fedc0bb1265" providerId="ADAL" clId="{A07D14CE-8D6E-4DD9-AB7B-B3B223072858}" dt="2022-10-23T21:03:29.455" v="225" actId="14100"/>
        <pc:sldMkLst>
          <pc:docMk/>
          <pc:sldMk cId="1955281667" sldId="264"/>
        </pc:sldMkLst>
        <pc:spChg chg="mod">
          <ac:chgData name="Joost van Duijn" userId="160bc622-3fff-47ae-a117-5fedc0bb1265" providerId="ADAL" clId="{A07D14CE-8D6E-4DD9-AB7B-B3B223072858}" dt="2022-10-23T20:51:01.060" v="110" actId="20577"/>
          <ac:spMkLst>
            <pc:docMk/>
            <pc:sldMk cId="1955281667" sldId="264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0:54:16.022" v="190" actId="20577"/>
          <ac:spMkLst>
            <pc:docMk/>
            <pc:sldMk cId="1955281667" sldId="264"/>
            <ac:spMk id="3" creationId="{00000000-0000-0000-0000-000000000000}"/>
          </ac:spMkLst>
        </pc:spChg>
        <pc:spChg chg="add mod">
          <ac:chgData name="Joost van Duijn" userId="160bc622-3fff-47ae-a117-5fedc0bb1265" providerId="ADAL" clId="{A07D14CE-8D6E-4DD9-AB7B-B3B223072858}" dt="2022-10-23T21:03:29.455" v="225" actId="14100"/>
          <ac:spMkLst>
            <pc:docMk/>
            <pc:sldMk cId="1955281667" sldId="264"/>
            <ac:spMk id="4" creationId="{3CE1CA71-B129-B774-7D97-C204EB77313D}"/>
          </ac:spMkLst>
        </pc:spChg>
        <pc:spChg chg="del">
          <ac:chgData name="Joost van Duijn" userId="160bc622-3fff-47ae-a117-5fedc0bb1265" providerId="ADAL" clId="{A07D14CE-8D6E-4DD9-AB7B-B3B223072858}" dt="2022-10-23T20:51:06.740" v="111" actId="478"/>
          <ac:spMkLst>
            <pc:docMk/>
            <pc:sldMk cId="1955281667" sldId="264"/>
            <ac:spMk id="7" creationId="{334215B7-4573-4C3D-9965-E9BEECFC19A6}"/>
          </ac:spMkLst>
        </pc:spChg>
      </pc:sldChg>
      <pc:sldChg chg="modSp mod">
        <pc:chgData name="Joost van Duijn" userId="160bc622-3fff-47ae-a117-5fedc0bb1265" providerId="ADAL" clId="{A07D14CE-8D6E-4DD9-AB7B-B3B223072858}" dt="2022-10-23T20:56:01.937" v="196" actId="20577"/>
        <pc:sldMkLst>
          <pc:docMk/>
          <pc:sldMk cId="1110360368" sldId="265"/>
        </pc:sldMkLst>
        <pc:spChg chg="mod">
          <ac:chgData name="Joost van Duijn" userId="160bc622-3fff-47ae-a117-5fedc0bb1265" providerId="ADAL" clId="{A07D14CE-8D6E-4DD9-AB7B-B3B223072858}" dt="2022-10-23T20:55:35.910" v="192" actId="20577"/>
          <ac:spMkLst>
            <pc:docMk/>
            <pc:sldMk cId="1110360368" sldId="265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0:56:01.937" v="196" actId="20577"/>
          <ac:spMkLst>
            <pc:docMk/>
            <pc:sldMk cId="1110360368" sldId="265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0:58:52.657" v="201" actId="20577"/>
        <pc:sldMkLst>
          <pc:docMk/>
          <pc:sldMk cId="2030917188" sldId="266"/>
        </pc:sldMkLst>
        <pc:spChg chg="mod">
          <ac:chgData name="Joost van Duijn" userId="160bc622-3fff-47ae-a117-5fedc0bb1265" providerId="ADAL" clId="{A07D14CE-8D6E-4DD9-AB7B-B3B223072858}" dt="2022-10-23T20:58:52.657" v="201" actId="20577"/>
          <ac:spMkLst>
            <pc:docMk/>
            <pc:sldMk cId="2030917188" sldId="266"/>
            <ac:spMk id="2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1:04:19.201" v="231" actId="20577"/>
        <pc:sldMkLst>
          <pc:docMk/>
          <pc:sldMk cId="978862908" sldId="274"/>
        </pc:sldMkLst>
        <pc:spChg chg="mod">
          <ac:chgData name="Joost van Duijn" userId="160bc622-3fff-47ae-a117-5fedc0bb1265" providerId="ADAL" clId="{A07D14CE-8D6E-4DD9-AB7B-B3B223072858}" dt="2022-10-23T21:04:19.201" v="231" actId="20577"/>
          <ac:spMkLst>
            <pc:docMk/>
            <pc:sldMk cId="978862908" sldId="274"/>
            <ac:spMk id="2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1:05:50.686" v="233" actId="20577"/>
        <pc:sldMkLst>
          <pc:docMk/>
          <pc:sldMk cId="2141647415" sldId="275"/>
        </pc:sldMkLst>
        <pc:spChg chg="mod">
          <ac:chgData name="Joost van Duijn" userId="160bc622-3fff-47ae-a117-5fedc0bb1265" providerId="ADAL" clId="{A07D14CE-8D6E-4DD9-AB7B-B3B223072858}" dt="2022-10-23T21:05:50.686" v="233" actId="20577"/>
          <ac:spMkLst>
            <pc:docMk/>
            <pc:sldMk cId="2141647415" sldId="275"/>
            <ac:spMk id="2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1:06:11.691" v="235" actId="20577"/>
        <pc:sldMkLst>
          <pc:docMk/>
          <pc:sldMk cId="1176849165" sldId="276"/>
        </pc:sldMkLst>
        <pc:spChg chg="mod">
          <ac:chgData name="Joost van Duijn" userId="160bc622-3fff-47ae-a117-5fedc0bb1265" providerId="ADAL" clId="{A07D14CE-8D6E-4DD9-AB7B-B3B223072858}" dt="2022-10-23T21:06:11.691" v="235" actId="20577"/>
          <ac:spMkLst>
            <pc:docMk/>
            <pc:sldMk cId="1176849165" sldId="276"/>
            <ac:spMk id="2" creationId="{00000000-0000-0000-0000-000000000000}"/>
          </ac:spMkLst>
        </pc:spChg>
      </pc:sldChg>
      <pc:sldChg chg="delSp modSp mod delAnim modNotesTx">
        <pc:chgData name="Joost van Duijn" userId="160bc622-3fff-47ae-a117-5fedc0bb1265" providerId="ADAL" clId="{A07D14CE-8D6E-4DD9-AB7B-B3B223072858}" dt="2022-10-25T07:52:13.035" v="455" actId="20577"/>
        <pc:sldMkLst>
          <pc:docMk/>
          <pc:sldMk cId="504316099" sldId="278"/>
        </pc:sldMkLst>
        <pc:spChg chg="mod">
          <ac:chgData name="Joost van Duijn" userId="160bc622-3fff-47ae-a117-5fedc0bb1265" providerId="ADAL" clId="{A07D14CE-8D6E-4DD9-AB7B-B3B223072858}" dt="2022-10-25T07:51:59.350" v="454" actId="20577"/>
          <ac:spMkLst>
            <pc:docMk/>
            <pc:sldMk cId="504316099" sldId="278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5T07:52:13.035" v="455" actId="20577"/>
          <ac:spMkLst>
            <pc:docMk/>
            <pc:sldMk cId="504316099" sldId="278"/>
            <ac:spMk id="3" creationId="{00000000-0000-0000-0000-000000000000}"/>
          </ac:spMkLst>
        </pc:spChg>
        <pc:spChg chg="del">
          <ac:chgData name="Joost van Duijn" userId="160bc622-3fff-47ae-a117-5fedc0bb1265" providerId="ADAL" clId="{A07D14CE-8D6E-4DD9-AB7B-B3B223072858}" dt="2022-10-23T21:09:44" v="264" actId="478"/>
          <ac:spMkLst>
            <pc:docMk/>
            <pc:sldMk cId="504316099" sldId="278"/>
            <ac:spMk id="4" creationId="{681FE2E9-EE85-4C19-9818-89E988FCF323}"/>
          </ac:spMkLst>
        </pc:spChg>
      </pc:sldChg>
      <pc:sldChg chg="modSp mod">
        <pc:chgData name="Joost van Duijn" userId="160bc622-3fff-47ae-a117-5fedc0bb1265" providerId="ADAL" clId="{A07D14CE-8D6E-4DD9-AB7B-B3B223072858}" dt="2022-10-25T07:53:59.484" v="461" actId="20577"/>
        <pc:sldMkLst>
          <pc:docMk/>
          <pc:sldMk cId="610432965" sldId="279"/>
        </pc:sldMkLst>
        <pc:spChg chg="mod">
          <ac:chgData name="Joost van Duijn" userId="160bc622-3fff-47ae-a117-5fedc0bb1265" providerId="ADAL" clId="{A07D14CE-8D6E-4DD9-AB7B-B3B223072858}" dt="2022-10-25T07:53:59.484" v="461" actId="20577"/>
          <ac:spMkLst>
            <pc:docMk/>
            <pc:sldMk cId="610432965" sldId="279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1:16:04.855" v="336" actId="113"/>
          <ac:spMkLst>
            <pc:docMk/>
            <pc:sldMk cId="610432965" sldId="279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5T07:53:50.366" v="457" actId="20577"/>
        <pc:sldMkLst>
          <pc:docMk/>
          <pc:sldMk cId="55350991" sldId="280"/>
        </pc:sldMkLst>
        <pc:spChg chg="mod">
          <ac:chgData name="Joost van Duijn" userId="160bc622-3fff-47ae-a117-5fedc0bb1265" providerId="ADAL" clId="{A07D14CE-8D6E-4DD9-AB7B-B3B223072858}" dt="2022-10-25T07:53:50.366" v="457" actId="20577"/>
          <ac:spMkLst>
            <pc:docMk/>
            <pc:sldMk cId="55350991" sldId="280"/>
            <ac:spMk id="2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1:14:20.929" v="330" actId="207"/>
          <ac:spMkLst>
            <pc:docMk/>
            <pc:sldMk cId="55350991" sldId="280"/>
            <ac:spMk id="3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1:11:51.883" v="313" actId="1037"/>
          <ac:spMkLst>
            <pc:docMk/>
            <pc:sldMk cId="55350991" sldId="280"/>
            <ac:spMk id="6" creationId="{33A7F6C2-CC92-428A-9CB0-680D530B15AF}"/>
          </ac:spMkLst>
        </pc:spChg>
      </pc:sldChg>
      <pc:sldChg chg="modSp mod">
        <pc:chgData name="Joost van Duijn" userId="160bc622-3fff-47ae-a117-5fedc0bb1265" providerId="ADAL" clId="{A07D14CE-8D6E-4DD9-AB7B-B3B223072858}" dt="2022-10-23T21:21:48.618" v="390" actId="20577"/>
        <pc:sldMkLst>
          <pc:docMk/>
          <pc:sldMk cId="2098862428" sldId="286"/>
        </pc:sldMkLst>
        <pc:spChg chg="mod">
          <ac:chgData name="Joost van Duijn" userId="160bc622-3fff-47ae-a117-5fedc0bb1265" providerId="ADAL" clId="{A07D14CE-8D6E-4DD9-AB7B-B3B223072858}" dt="2022-10-23T21:21:48.618" v="390" actId="20577"/>
          <ac:spMkLst>
            <pc:docMk/>
            <pc:sldMk cId="2098862428" sldId="286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1:23:30.523" v="446" actId="113"/>
        <pc:sldMkLst>
          <pc:docMk/>
          <pc:sldMk cId="1453027679" sldId="288"/>
        </pc:sldMkLst>
        <pc:spChg chg="mod">
          <ac:chgData name="Joost van Duijn" userId="160bc622-3fff-47ae-a117-5fedc0bb1265" providerId="ADAL" clId="{A07D14CE-8D6E-4DD9-AB7B-B3B223072858}" dt="2022-10-23T21:23:30.523" v="446" actId="113"/>
          <ac:spMkLst>
            <pc:docMk/>
            <pc:sldMk cId="1453027679" sldId="288"/>
            <ac:spMk id="3" creationId="{00000000-0000-0000-0000-000000000000}"/>
          </ac:spMkLst>
        </pc:spChg>
        <pc:spChg chg="mod">
          <ac:chgData name="Joost van Duijn" userId="160bc622-3fff-47ae-a117-5fedc0bb1265" providerId="ADAL" clId="{A07D14CE-8D6E-4DD9-AB7B-B3B223072858}" dt="2022-10-23T21:22:28.160" v="391"/>
          <ac:spMkLst>
            <pc:docMk/>
            <pc:sldMk cId="1453027679" sldId="288"/>
            <ac:spMk id="8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5T07:53:54.761" v="459" actId="20577"/>
        <pc:sldMkLst>
          <pc:docMk/>
          <pc:sldMk cId="3042571009" sldId="289"/>
        </pc:sldMkLst>
        <pc:spChg chg="mod">
          <ac:chgData name="Joost van Duijn" userId="160bc622-3fff-47ae-a117-5fedc0bb1265" providerId="ADAL" clId="{A07D14CE-8D6E-4DD9-AB7B-B3B223072858}" dt="2022-10-25T07:53:54.761" v="459" actId="20577"/>
          <ac:spMkLst>
            <pc:docMk/>
            <pc:sldMk cId="3042571009" sldId="289"/>
            <ac:spMk id="2" creationId="{00000000-0000-0000-0000-000000000000}"/>
          </ac:spMkLst>
        </pc:spChg>
      </pc:sldChg>
      <pc:sldChg chg="modSp mod">
        <pc:chgData name="Joost van Duijn" userId="160bc622-3fff-47ae-a117-5fedc0bb1265" providerId="ADAL" clId="{A07D14CE-8D6E-4DD9-AB7B-B3B223072858}" dt="2022-10-23T21:18:05.469" v="345" actId="20577"/>
        <pc:sldMkLst>
          <pc:docMk/>
          <pc:sldMk cId="429325898" sldId="290"/>
        </pc:sldMkLst>
        <pc:spChg chg="mod">
          <ac:chgData name="Joost van Duijn" userId="160bc622-3fff-47ae-a117-5fedc0bb1265" providerId="ADAL" clId="{A07D14CE-8D6E-4DD9-AB7B-B3B223072858}" dt="2022-10-23T21:18:05.469" v="345" actId="20577"/>
          <ac:spMkLst>
            <pc:docMk/>
            <pc:sldMk cId="429325898" sldId="29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6B29-A2D6-2A44-9424-16AA78615779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265B8-41AD-5045-8D9D-1E6505756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7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3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20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58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6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27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33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Habria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convocatoria</a:t>
            </a:r>
            <a:r>
              <a:rPr lang="en-US" dirty="0"/>
              <a:t> mas Adelante para las plazas </a:t>
            </a:r>
            <a:r>
              <a:rPr lang="en-US" dirty="0" err="1"/>
              <a:t>vacantes</a:t>
            </a:r>
            <a:r>
              <a:rPr lang="en-US" dirty="0"/>
              <a:t>. </a:t>
            </a:r>
          </a:p>
          <a:p>
            <a:r>
              <a:rPr lang="es-ES" dirty="0"/>
              <a:t>No podrá concurrir a la presente convocatoria el/la alumno/a al que se le hayan reconocido 95 o más créditos de su titulación en universidades, extranjeras o nacionales, en el marco de programas de movilidad gestionados por la Universidad de Córdoba.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04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enQuanYi Micro Hei"/>
              </a:rPr>
              <a:t>En el caso de los Grados de la Escuela Politécnica Superior de Córdoba, acreditar, en todo caso, un B1 en la lengua de impartición de la docencia. UCOIDOMAS va a hacer una examen especifica para los alumnos que quieren participar en los programas de movilidad. Fecha prevista para el examen 19 de noviembre, fecha limita para inscripciones 4 de noviembre).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6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Antes el 31 de </a:t>
            </a:r>
            <a:r>
              <a:rPr lang="en-US" err="1"/>
              <a:t>septiembre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5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61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756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65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6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78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Becas Santander Erasmus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44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277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1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0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Estancias de estudios o prácticas en universidades iberoamericanas con acuerdos bilaterales para estudiantes de Grado. Esta convocatoria está subvencionada conjuntamente por el Banco Santander y por la Universidad de Córdoba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4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reconocimiento de alguno o todos estos créditos estará condicionado al visto bueno del coordinador del Centro de origen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5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Esto</a:t>
            </a:r>
            <a:r>
              <a:rPr lang="en-US"/>
              <a:t> no se </a:t>
            </a:r>
            <a:r>
              <a:rPr lang="en-US" err="1"/>
              <a:t>sabe</a:t>
            </a:r>
            <a:r>
              <a:rPr lang="en-US"/>
              <a:t> hasta que no </a:t>
            </a:r>
            <a:r>
              <a:rPr lang="en-US" err="1"/>
              <a:t>haya</a:t>
            </a:r>
            <a:r>
              <a:rPr lang="en-US"/>
              <a:t> </a:t>
            </a:r>
            <a:r>
              <a:rPr lang="en-US" err="1"/>
              <a:t>convocatoria</a:t>
            </a:r>
            <a:r>
              <a:rPr lang="en-US"/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3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</a:t>
            </a:r>
            <a:r>
              <a:rPr lang="en-US" baseline="0"/>
              <a:t> </a:t>
            </a:r>
            <a:r>
              <a:rPr lang="en-US" baseline="0" err="1"/>
              <a:t>alumno</a:t>
            </a:r>
            <a:r>
              <a:rPr lang="en-US" baseline="0"/>
              <a:t> de EPSC </a:t>
            </a:r>
            <a:r>
              <a:rPr lang="en-US" baseline="0" err="1"/>
              <a:t>fue</a:t>
            </a:r>
            <a:r>
              <a:rPr lang="en-US" baseline="0"/>
              <a:t> </a:t>
            </a:r>
            <a:r>
              <a:rPr lang="en-US" baseline="0" err="1"/>
              <a:t>eligido</a:t>
            </a:r>
            <a:r>
              <a:rPr lang="en-US" baseline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3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0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C9F-1396-E64E-8885-EA562DD6F175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161D-4A92-BC42-9290-A58665A79B4B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0673-FC0C-B345-90C8-8C073A6C07DC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B88-55E5-4146-9F2B-C3F7D77C169A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1D38-82FC-CC4B-97A9-0679480C613F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9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BAB6-2AD9-704B-BA8C-B82FD593E518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491-FC9A-8F4B-8334-DEACCA0DACEB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5BB6-AE0A-2E46-B3DD-2ABA813B7E51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886-4813-6F49-8A50-1338591B08CF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548F-0C3F-E346-9870-222FD7C08D1F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50F0-3BC7-DC40-B7F3-C54DE8992F04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408BF-986E-C74D-B3EC-2FD01A9A7C8E}" type="datetime1">
              <a:rPr lang="es-ES_tradnl" smtClean="0"/>
              <a:t>23/10/2022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9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ww.uco.es/eps/es/convenios-de-movilidad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ww.uco.es/eps/es/normativa-de-movilid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hyperlink" Target="http://www.uco.es/eps/es/movilidad-estudiante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o.es/internacional/movilidad/es/movilidad-estudiantes-grado" TargetMode="External"/><Relationship Id="rId5" Type="http://schemas.openxmlformats.org/officeDocument/2006/relationships/image" Target="../media/image4.png"/><Relationship Id="rId4" Type="http://schemas.openxmlformats.org/officeDocument/2006/relationships/hyperlink" Target="mailto:info-movilidad-epsc@uco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Programas</a:t>
            </a:r>
            <a:r>
              <a:rPr lang="en-US" b="1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 de </a:t>
            </a:r>
            <a:r>
              <a:rPr lang="en-US" b="1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Movilidad</a:t>
            </a:r>
            <a:r>
              <a:rPr lang="en-US" b="1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 para </a:t>
            </a:r>
            <a:r>
              <a:rPr lang="en-US" b="1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Estudiantes</a:t>
            </a:r>
            <a:br>
              <a:rPr lang="en-US" b="1" dirty="0"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b="1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Curso</a:t>
            </a:r>
            <a:r>
              <a:rPr lang="en-US" b="1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 2023/24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7024"/>
          </a:xfrm>
        </p:spPr>
        <p:txBody>
          <a:bodyPr>
            <a:normAutofit/>
          </a:bodyPr>
          <a:lstStyle/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Presentación informativa</a:t>
            </a:r>
          </a:p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25 de octubre de 2022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Joost van Duijn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Francisco Cruz Navas </a:t>
            </a:r>
            <a:endParaRPr lang="es-ES_tradnl" b="1" i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pic>
        <p:nvPicPr>
          <p:cNvPr id="4" name="3 Imagen" descr="G:\01 MARTA\01 EPSC\secretaria\logooriginal_tran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1" y="2723977"/>
            <a:ext cx="1215199" cy="1571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4647" r="21852" b="15406"/>
          <a:stretch/>
        </p:blipFill>
        <p:spPr>
          <a:xfrm>
            <a:off x="10668000" y="2180492"/>
            <a:ext cx="1233268" cy="1055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0848" r="21852" b="22983"/>
          <a:stretch/>
        </p:blipFill>
        <p:spPr>
          <a:xfrm>
            <a:off x="10668000" y="3602038"/>
            <a:ext cx="1233268" cy="998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8" t="33641" r="11463" b="32923"/>
          <a:stretch/>
        </p:blipFill>
        <p:spPr>
          <a:xfrm>
            <a:off x="7891975" y="116452"/>
            <a:ext cx="4300025" cy="1322460"/>
          </a:xfrm>
          <a:prstGeom prst="rect">
            <a:avLst/>
          </a:prstGeom>
        </p:spPr>
      </p:pic>
      <p:pic>
        <p:nvPicPr>
          <p:cNvPr id="8" name="Imagen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4874"/>
            <a:ext cx="2968283" cy="1273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86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Summer</a:t>
            </a:r>
            <a:br>
              <a:rPr lang="en-US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según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2021/22)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654" y="1825624"/>
            <a:ext cx="7146616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UCO-Global SUMMER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para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cursos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verano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los meses de Junio, Julio y Agosto de 2023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prestigio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internacional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Objetivo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Experiencia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vital 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enriquecer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currículo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académico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2021/22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hubo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4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modalidades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A: 8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especializados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lengua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inglesa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B: 2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alemán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Deutscher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Akademischer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Austauschdienst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C: 2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especializados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lengua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francesa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D: 2 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 la 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participación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 el 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4</a:t>
            </a:r>
            <a:r>
              <a:rPr lang="en-US" i="1" baseline="300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th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Transatlantic  Dialogue: Creating  Human Bonds through Cultural Diplomacy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12 Grupo"/>
          <p:cNvGrpSpPr/>
          <p:nvPr/>
        </p:nvGrpSpPr>
        <p:grpSpPr>
          <a:xfrm>
            <a:off x="1539309" y="1690688"/>
            <a:ext cx="2952328" cy="5040560"/>
            <a:chOff x="179512" y="1628800"/>
            <a:chExt cx="2952328" cy="5040560"/>
          </a:xfrm>
        </p:grpSpPr>
        <p:sp>
          <p:nvSpPr>
            <p:cNvPr id="7" name="10 Rectángulo"/>
            <p:cNvSpPr/>
            <p:nvPr/>
          </p:nvSpPr>
          <p:spPr>
            <a:xfrm>
              <a:off x="179512" y="1628800"/>
              <a:ext cx="2952328" cy="5040560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3 Rectángulo redondeado"/>
            <p:cNvSpPr/>
            <p:nvPr/>
          </p:nvSpPr>
          <p:spPr>
            <a:xfrm>
              <a:off x="323528" y="1772816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</p:txBody>
        </p:sp>
        <p:sp>
          <p:nvSpPr>
            <p:cNvPr id="9" name="4 Rectángulo redondeado"/>
            <p:cNvSpPr/>
            <p:nvPr/>
          </p:nvSpPr>
          <p:spPr>
            <a:xfrm>
              <a:off x="323528" y="3284984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Asia</a:t>
              </a:r>
            </a:p>
          </p:txBody>
        </p:sp>
        <p:sp>
          <p:nvSpPr>
            <p:cNvPr id="10" name="5 Rectángulo redondeado"/>
            <p:cNvSpPr/>
            <p:nvPr/>
          </p:nvSpPr>
          <p:spPr>
            <a:xfrm>
              <a:off x="323528" y="4797152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 SUMMER</a:t>
              </a:r>
            </a:p>
          </p:txBody>
        </p:sp>
        <p:sp>
          <p:nvSpPr>
            <p:cNvPr id="11" name="11 CuadroTexto"/>
            <p:cNvSpPr txBox="1"/>
            <p:nvPr/>
          </p:nvSpPr>
          <p:spPr>
            <a:xfrm>
              <a:off x="179512" y="626544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INTERNACIONAL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36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 UCO-Global Summer</a:t>
            </a:r>
            <a:br>
              <a:rPr lang="en-US" dirty="0"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según</a:t>
            </a:r>
            <a:r>
              <a:rPr lang="en-US" sz="3600" dirty="0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 </a:t>
            </a:r>
            <a:r>
              <a:rPr lang="en-US" sz="3600" dirty="0" err="1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374975"/>
                </a:solidFill>
                <a:latin typeface="Calvert MT Std"/>
                <a:ea typeface="Calvert MT Std" charset="0"/>
                <a:cs typeface="Calvert MT Std" charset="0"/>
              </a:rPr>
              <a:t> 2021/22)</a:t>
            </a:r>
            <a:endParaRPr lang="en-US" dirty="0">
              <a:solidFill>
                <a:srgbClr val="374975"/>
              </a:solidFill>
              <a:latin typeface="Calvert MT Std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DOTACIÓN DE LA BECA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80% del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escogido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(hasta 1000 €)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Bolsa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viaje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500€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DE LOS CANDIDATOS</a:t>
            </a:r>
          </a:p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competitivas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a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nivel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la Universidad de Córdoba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ponderando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calificaciones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por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macroáreas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B2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inglés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Modalidad</a:t>
            </a:r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 A y D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B2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alemán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Modalidad</a:t>
            </a:r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 B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B1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francés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Modalidad</a:t>
            </a:r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 C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prioriza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quien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no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haya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disfrutado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UCO Global Summer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DESTINOS OFERTADOS PARA ESTUDIANTES DE LA EPSC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Modalidad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A: London School of Economics (UK), University of Cambridge (UK), King’s College London (UK), Univ. Utrecht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Holanda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4BEEA64F-4A16-4E8B-AD5F-686078BBC97E}"/>
              </a:ext>
            </a:extLst>
          </p:cNvPr>
          <p:cNvSpPr txBox="1"/>
          <p:nvPr/>
        </p:nvSpPr>
        <p:spPr>
          <a:xfrm>
            <a:off x="179882" y="6155750"/>
            <a:ext cx="12012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prevista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para la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primera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semana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enero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091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SICUE</a:t>
            </a:r>
            <a:endParaRPr lang="en-US" sz="360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710" y="1825625"/>
            <a:ext cx="6821090" cy="4351338"/>
          </a:xfrm>
        </p:spPr>
        <p:txBody>
          <a:bodyPr/>
          <a:lstStyle/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otra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universidad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española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distinta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propia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con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garantías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reconocimiento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aprovechamiento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entre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con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acuerdos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bilaterales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firmados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Gestionadas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 ORI (EPSC parte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12</a:t>
            </a:fld>
            <a:endParaRPr lang="en-US"/>
          </a:p>
        </p:txBody>
      </p:sp>
      <p:sp>
        <p:nvSpPr>
          <p:cNvPr id="6" name="21 Rectángulo"/>
          <p:cNvSpPr/>
          <p:nvPr/>
        </p:nvSpPr>
        <p:spPr>
          <a:xfrm>
            <a:off x="1462506" y="2698062"/>
            <a:ext cx="2854180" cy="1936498"/>
          </a:xfrm>
          <a:prstGeom prst="rect">
            <a:avLst/>
          </a:prstGeom>
          <a:solidFill>
            <a:srgbClr val="08AE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2 CuadroTexto"/>
          <p:cNvSpPr txBox="1"/>
          <p:nvPr/>
        </p:nvSpPr>
        <p:spPr>
          <a:xfrm>
            <a:off x="1678530" y="4202512"/>
            <a:ext cx="250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da 33 Pro" charset="0"/>
                <a:ea typeface="Vida 33 Pro" charset="0"/>
                <a:cs typeface="Vida 33 Pro" charset="0"/>
              </a:rPr>
              <a:t>Movilidad NACIONAL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553199" y="2762352"/>
            <a:ext cx="2664296" cy="13292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Programa </a:t>
            </a:r>
            <a:r>
              <a:rPr lang="es-ES" b="1" cap="all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sicue</a:t>
            </a:r>
            <a:endParaRPr lang="es-E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ida 33 Pro" charset="0"/>
              <a:ea typeface="Vida 33 Pro" charset="0"/>
              <a:cs typeface="Vida 33 Pro" charset="0"/>
            </a:endParaRPr>
          </a:p>
        </p:txBody>
      </p:sp>
      <p:pic>
        <p:nvPicPr>
          <p:cNvPr id="9" name="Picture 2" descr="Movilidad de estudian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505" y="5203783"/>
            <a:ext cx="2865601" cy="73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70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SICUE</a:t>
            </a:r>
            <a:br>
              <a:rPr lang="en-US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según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2022/23)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DE LOS PARTICIPANTES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Tener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superados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45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créditos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 30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Septiembre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estar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matriculado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otros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30 ECTS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podrán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incorporar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como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optatividad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materias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no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incluidas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Plan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origen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No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más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un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intercambio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SICUE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con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misma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ni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más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uno por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académico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SICUE</a:t>
            </a:r>
            <a:br>
              <a:rPr lang="en-US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según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2022/23)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DURACIÓN DE LA ESTANCIA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mínimo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deben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45 ECTS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Medio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mínimo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deben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24 ECTS</a:t>
            </a:r>
          </a:p>
          <a:p>
            <a:pPr marL="457200" lvl="1" indent="0">
              <a:buNone/>
            </a:pP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caso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que le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resten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menos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créditos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deben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cumplirse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todos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los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demás</a:t>
            </a:r>
            <a:r>
              <a:rPr lang="en-US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</a:t>
            </a:r>
            <a:endParaRPr lang="en-US" i="1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 y AYUDAS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concesión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una plaza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programa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SICUE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no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implica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ayuda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financiera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programa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puede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estar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apoyado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por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autonómicas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instituciones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públicas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privadas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4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SICUE</a:t>
            </a:r>
            <a:br>
              <a:rPr lang="en-US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según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2022/23)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Destinos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u="sng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disponibles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Burgos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Extremadura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Eléctrica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Huelva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titulaciones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Jaén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titulaciones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Coruña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Eléctrica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las Islas Baleares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titulaciones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León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Málaga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titulaciones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Murcia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Informática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Oviedo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Eléctrica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Salamanca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titulaciones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Sevilla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Informática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Zaragoza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Eléctrica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Industrial,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Ingeniería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5B6F22B-529E-4DAB-99F4-5B7DFCE752E5}"/>
              </a:ext>
            </a:extLst>
          </p:cNvPr>
          <p:cNvSpPr txBox="1"/>
          <p:nvPr/>
        </p:nvSpPr>
        <p:spPr>
          <a:xfrm>
            <a:off x="179882" y="6425570"/>
            <a:ext cx="12012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prevista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para la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primera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semana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sz="2000" b="1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enero</a:t>
            </a:r>
            <a:r>
              <a:rPr lang="en-US" sz="2000" b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684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</a:t>
            </a:r>
            <a:endParaRPr lang="en-US" sz="360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918" y="1825625"/>
            <a:ext cx="6695881" cy="4351338"/>
          </a:xfrm>
        </p:spPr>
        <p:txBody>
          <a:bodyPr/>
          <a:lstStyle/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Programa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Comisión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Europea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(2021-2027) que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permite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establecer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marco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acuerdos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bilaterales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firmados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entre la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Universidad de Córdoba y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socias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europeas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Existen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dos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modalidades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</a:p>
          <a:p>
            <a:pPr lvl="1"/>
            <a:r>
              <a:rPr lang="en-U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Erasmus+ SMS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Erasmus+ SMP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i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Prácticas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489567" y="2033262"/>
            <a:ext cx="2952328" cy="3456384"/>
            <a:chOff x="7800426" y="2436855"/>
            <a:chExt cx="2952328" cy="3456384"/>
          </a:xfrm>
        </p:grpSpPr>
        <p:sp>
          <p:nvSpPr>
            <p:cNvPr id="6" name="19 Rectángulo"/>
            <p:cNvSpPr/>
            <p:nvPr/>
          </p:nvSpPr>
          <p:spPr>
            <a:xfrm>
              <a:off x="7800426" y="2436855"/>
              <a:ext cx="2952328" cy="3456384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20 CuadroTexto"/>
            <p:cNvSpPr txBox="1"/>
            <p:nvPr/>
          </p:nvSpPr>
          <p:spPr>
            <a:xfrm>
              <a:off x="8016450" y="5523907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EUROPA</a:t>
              </a:r>
            </a:p>
          </p:txBody>
        </p:sp>
        <p:sp>
          <p:nvSpPr>
            <p:cNvPr id="8" name="8 Rectángulo redondeado"/>
            <p:cNvSpPr/>
            <p:nvPr/>
          </p:nvSpPr>
          <p:spPr>
            <a:xfrm>
              <a:off x="7908438" y="2508863"/>
              <a:ext cx="2664296" cy="1329280"/>
            </a:xfrm>
            <a:prstGeom prst="roundRect">
              <a:avLst/>
            </a:prstGeom>
            <a:solidFill>
              <a:srgbClr val="FFEBAB"/>
            </a:solidFill>
            <a:ln>
              <a:solidFill>
                <a:srgbClr val="FFC0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Erasmus+ </a:t>
              </a:r>
              <a:r>
                <a:rPr lang="es-ES" b="1" cap="all" err="1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sms</a:t>
              </a:r>
              <a:endPara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endParaRPr>
            </a:p>
          </p:txBody>
        </p:sp>
        <p:sp>
          <p:nvSpPr>
            <p:cNvPr id="9" name="9 Rectángulo redondeado"/>
            <p:cNvSpPr/>
            <p:nvPr/>
          </p:nvSpPr>
          <p:spPr>
            <a:xfrm>
              <a:off x="7908438" y="4021031"/>
              <a:ext cx="2664296" cy="1329280"/>
            </a:xfrm>
            <a:prstGeom prst="roundRect">
              <a:avLst/>
            </a:prstGeom>
            <a:solidFill>
              <a:srgbClr val="FFEBAB"/>
            </a:solidFill>
            <a:ln>
              <a:solidFill>
                <a:srgbClr val="FFC0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Erasmus+ </a:t>
              </a:r>
              <a:r>
                <a:rPr lang="es-ES" b="1" cap="all" err="1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smP</a:t>
              </a:r>
              <a:endPara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597579" y="2105270"/>
            <a:ext cx="2700300" cy="132928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http://www.injuve.es/sites/default/files/2013/47/noticias/erasmu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8" b="24444"/>
          <a:stretch/>
        </p:blipFill>
        <p:spPr bwMode="auto">
          <a:xfrm>
            <a:off x="930745" y="5573962"/>
            <a:ext cx="4033968" cy="9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4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b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K131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07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DURACIÓN DE LA MOVILIDAD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Grado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mínimo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3 meses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máximo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12 meses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dentro 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ciclo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siendo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acumulable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SMS+SMP 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Máster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segundo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cuatrimestre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acceso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 </a:t>
            </a:r>
            <a:r>
              <a:rPr lang="en-US" b="1" dirty="0" err="1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Doctorado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hasta 24 meses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SOLICITUD DE LA MOVILIDAD</a:t>
            </a:r>
          </a:p>
          <a:p>
            <a:pPr lvl="1"/>
            <a:r>
              <a:rPr lang="es-ES" b="1" dirty="0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Las solicitudes se presentarán únicamente por vía telemática a través de la aplicación SIGMA del 7 de noviembre al 22 de noviembre de 2022 (ambos inclusive)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DE LOS SOLICITANTES</a:t>
            </a:r>
          </a:p>
          <a:p>
            <a:pPr lvl="1"/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Estar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matriculado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UCO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momento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solicitud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movilidad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Haber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aprobado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un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minimo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51 ECTS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incluida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convocatoria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extraordinaria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octubre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2022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haber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movilidad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Cumplir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los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requisitos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específicos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del Centro y de la </a:t>
            </a:r>
            <a:r>
              <a:rPr lang="en-US" b="1" u="sng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Universidad de </a:t>
            </a:r>
            <a:r>
              <a:rPr lang="en-US" b="1" u="sng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endParaRPr lang="en-US" b="1" u="sng" dirty="0">
              <a:solidFill>
                <a:srgbClr val="08AE93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16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b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K131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077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ESPECÍFICOS DE CENTRO y UNIVERSIDADES DE DESTINO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estar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posesión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del B1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idiomas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generalmente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inglés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momento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solicitud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reconocimiento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asignaturas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idioma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X, debe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acreditarse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capacitación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lingüística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dicho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idioma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X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mín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. B1),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independientemente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idioma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exigido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acceso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 la plaza Erasmus.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algunos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destinos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solicita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B2 o C1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inglés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 </a:t>
            </a:r>
            <a:r>
              <a:rPr lang="en-US" b="1" dirty="0" err="1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obligatorio</a:t>
            </a:r>
            <a:r>
              <a:rPr lang="en-US" b="1" dirty="0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aportar</a:t>
            </a:r>
            <a:r>
              <a:rPr lang="en-US" b="1" dirty="0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certificación</a:t>
            </a:r>
            <a:r>
              <a:rPr lang="en-US" b="1" dirty="0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oficia</a:t>
            </a:r>
            <a:r>
              <a:rPr lang="en-US" dirty="0" err="1">
                <a:solidFill>
                  <a:srgbClr val="FF0000"/>
                </a:solidFill>
                <a:latin typeface="Vida 33 Pro" charset="0"/>
                <a:ea typeface="Vida 33 Pro" charset="0"/>
                <a:cs typeface="Vida 33 Pro" charset="0"/>
              </a:rPr>
              <a:t>l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título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idioma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(https://www.uco.es/idiomas/acreditacion-propia-ucoidiomas/)</a:t>
            </a: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CRITERIOS DE SELECCIÓN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Baremación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expediente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5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ptos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),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competencias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lingüísticas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2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ptos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 y 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%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créditos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superados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respecto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al total del Plan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3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ptos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Expediente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cierre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anterior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Competencia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lingüística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con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certificación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oficial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Prioridad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primeras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movilidades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3A7F6C2-CC92-428A-9CB0-680D530B15AF}"/>
              </a:ext>
            </a:extLst>
          </p:cNvPr>
          <p:cNvSpPr/>
          <p:nvPr/>
        </p:nvSpPr>
        <p:spPr>
          <a:xfrm>
            <a:off x="1290994" y="4020381"/>
            <a:ext cx="9808805" cy="546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b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K131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077"/>
          </a:xfrm>
        </p:spPr>
        <p:txBody>
          <a:bodyPr>
            <a:normAutofit lnSpcReduction="10000"/>
          </a:bodyPr>
          <a:lstStyle/>
          <a:p>
            <a:r>
              <a:rPr lang="en-US" u="sng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Presentación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solicitudes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Las solicitudes se presentarán únicamente por vía telemática a través de la aplicación SIGMA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Accesos y Programas de Movilidad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  <a:sym typeface="Symbol" panose="05050102010706020507" pitchFamily="18" charset="2"/>
              </a:rPr>
              <a:t>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“Solicitud de intercambio de salida”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Comprobar la nota media y créditos superados en el curso anterior!! 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Cumplimentar destinos por orden de preferencia (hasta 10 universidades)</a:t>
            </a:r>
          </a:p>
          <a:p>
            <a:pPr lvl="2"/>
            <a:endParaRPr lang="es-E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2"/>
            <a:endParaRPr lang="es-E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Acreditación </a:t>
            </a:r>
            <a:r>
              <a:rPr lang="es-ES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OBLIGATORIAMENTE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competencia lingüística (por sede Electrónica)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Presentación de la solicitud para acreditar la competencia lingüística, ya reconocida en el expediente (SIGMA) como requisito lingüístico de Grado. 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Presentación de otras acreditaciones, mediante la incorporación de las correspondientes certificaciones, escaneadas a color y exigente legibilidad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AAD0CF4-A937-4C1D-9398-EBDC3A6546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7473" y="3758828"/>
            <a:ext cx="1885633" cy="602964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318CF21-AD80-4E33-A597-BC03815BC372}"/>
              </a:ext>
            </a:extLst>
          </p:cNvPr>
          <p:cNvSpPr/>
          <p:nvPr/>
        </p:nvSpPr>
        <p:spPr>
          <a:xfrm>
            <a:off x="3426371" y="4382812"/>
            <a:ext cx="2963918" cy="3573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5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El </a:t>
            </a:r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mapa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de la </a:t>
            </a:r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movilidad</a:t>
            </a:r>
            <a:br>
              <a:rPr lang="en-US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</a:t>
            </a:r>
            <a:r>
              <a:rPr lang="en-US" sz="3600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previsión</a:t>
            </a:r>
            <a:r>
              <a:rPr lang="en-U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para 2023/24)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</a:t>
            </a:fld>
            <a:endParaRPr lang="en-US"/>
          </a:p>
        </p:txBody>
      </p:sp>
      <p:sp>
        <p:nvSpPr>
          <p:cNvPr id="24" name="19 Rectángulo"/>
          <p:cNvSpPr/>
          <p:nvPr/>
        </p:nvSpPr>
        <p:spPr>
          <a:xfrm>
            <a:off x="7800426" y="2436855"/>
            <a:ext cx="2952328" cy="3456384"/>
          </a:xfrm>
          <a:prstGeom prst="rect">
            <a:avLst/>
          </a:prstGeom>
          <a:solidFill>
            <a:srgbClr val="08AE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0 CuadroTexto"/>
          <p:cNvSpPr txBox="1"/>
          <p:nvPr/>
        </p:nvSpPr>
        <p:spPr>
          <a:xfrm>
            <a:off x="8016450" y="55239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da 33 Pro" charset="0"/>
                <a:ea typeface="Vida 33 Pro" charset="0"/>
                <a:cs typeface="Vida 33 Pro" charset="0"/>
              </a:rPr>
              <a:t>Movilidad EUROPA</a:t>
            </a:r>
          </a:p>
        </p:txBody>
      </p:sp>
      <p:sp>
        <p:nvSpPr>
          <p:cNvPr id="27" name="21 Rectángulo"/>
          <p:cNvSpPr/>
          <p:nvPr/>
        </p:nvSpPr>
        <p:spPr>
          <a:xfrm>
            <a:off x="4865273" y="3240587"/>
            <a:ext cx="2854180" cy="1936498"/>
          </a:xfrm>
          <a:prstGeom prst="rect">
            <a:avLst/>
          </a:prstGeom>
          <a:solidFill>
            <a:srgbClr val="08AE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2 CuadroTexto"/>
          <p:cNvSpPr txBox="1"/>
          <p:nvPr/>
        </p:nvSpPr>
        <p:spPr>
          <a:xfrm>
            <a:off x="5081297" y="4745037"/>
            <a:ext cx="250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da 33 Pro" charset="0"/>
                <a:ea typeface="Vida 33 Pro" charset="0"/>
                <a:cs typeface="Vida 33 Pro" charset="0"/>
              </a:rPr>
              <a:t>Movilidad NACIONAL</a:t>
            </a:r>
          </a:p>
        </p:txBody>
      </p:sp>
      <p:sp>
        <p:nvSpPr>
          <p:cNvPr id="29" name="7 Rectángulo redondeado"/>
          <p:cNvSpPr/>
          <p:nvPr/>
        </p:nvSpPr>
        <p:spPr>
          <a:xfrm>
            <a:off x="4955966" y="3304877"/>
            <a:ext cx="2664296" cy="13292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Programa </a:t>
            </a:r>
            <a:r>
              <a:rPr lang="es-ES" b="1" cap="all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sicue</a:t>
            </a:r>
            <a:endParaRPr lang="es-E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30" name="8 Rectángulo redondeado"/>
          <p:cNvSpPr/>
          <p:nvPr/>
        </p:nvSpPr>
        <p:spPr>
          <a:xfrm>
            <a:off x="7908438" y="2508863"/>
            <a:ext cx="2664296" cy="1329280"/>
          </a:xfrm>
          <a:prstGeom prst="roundRect">
            <a:avLst/>
          </a:prstGeom>
          <a:solidFill>
            <a:srgbClr val="FFEBAB"/>
          </a:solidFill>
          <a:ln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Erasmus+ </a:t>
            </a:r>
            <a:r>
              <a:rPr lang="es-ES" b="1" cap="all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sms</a:t>
            </a:r>
            <a:endParaRPr lang="es-E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31" name="9 Rectángulo redondeado"/>
          <p:cNvSpPr/>
          <p:nvPr/>
        </p:nvSpPr>
        <p:spPr>
          <a:xfrm>
            <a:off x="7908438" y="4021031"/>
            <a:ext cx="2664296" cy="1329280"/>
          </a:xfrm>
          <a:prstGeom prst="roundRect">
            <a:avLst/>
          </a:prstGeom>
          <a:solidFill>
            <a:srgbClr val="FFEBAB"/>
          </a:solidFill>
          <a:ln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 prstMaterial="soft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Erasmus+ </a:t>
            </a:r>
            <a:r>
              <a:rPr lang="es-ES" b="1" cap="all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rPr>
              <a:t>smP</a:t>
            </a:r>
            <a:endParaRPr lang="es-E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ida 33 Pro" charset="0"/>
              <a:ea typeface="Vida 33 Pro" charset="0"/>
              <a:cs typeface="Vida 33 Pro" charset="0"/>
            </a:endParaRPr>
          </a:p>
        </p:txBody>
      </p:sp>
      <p:grpSp>
        <p:nvGrpSpPr>
          <p:cNvPr id="32" name="12 Grupo"/>
          <p:cNvGrpSpPr/>
          <p:nvPr/>
        </p:nvGrpSpPr>
        <p:grpSpPr>
          <a:xfrm>
            <a:off x="1823762" y="1680915"/>
            <a:ext cx="2952328" cy="5040560"/>
            <a:chOff x="179512" y="1628800"/>
            <a:chExt cx="2952328" cy="5040560"/>
          </a:xfrm>
        </p:grpSpPr>
        <p:sp>
          <p:nvSpPr>
            <p:cNvPr id="33" name="10 Rectángulo"/>
            <p:cNvSpPr/>
            <p:nvPr/>
          </p:nvSpPr>
          <p:spPr>
            <a:xfrm>
              <a:off x="179512" y="1628800"/>
              <a:ext cx="2952328" cy="5040560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 Rectángulo redondeado"/>
            <p:cNvSpPr/>
            <p:nvPr/>
          </p:nvSpPr>
          <p:spPr>
            <a:xfrm>
              <a:off x="323528" y="1772816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</p:txBody>
        </p:sp>
        <p:sp>
          <p:nvSpPr>
            <p:cNvPr id="35" name="4 Rectángulo redondeado"/>
            <p:cNvSpPr/>
            <p:nvPr/>
          </p:nvSpPr>
          <p:spPr>
            <a:xfrm>
              <a:off x="323528" y="3284984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Asia</a:t>
              </a:r>
            </a:p>
          </p:txBody>
        </p:sp>
        <p:sp>
          <p:nvSpPr>
            <p:cNvPr id="36" name="5 Rectángulo redondeado"/>
            <p:cNvSpPr/>
            <p:nvPr/>
          </p:nvSpPr>
          <p:spPr>
            <a:xfrm>
              <a:off x="323528" y="4797152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 SUMMER</a:t>
              </a:r>
            </a:p>
          </p:txBody>
        </p:sp>
        <p:sp>
          <p:nvSpPr>
            <p:cNvPr id="37" name="11 CuadroTexto"/>
            <p:cNvSpPr txBox="1"/>
            <p:nvPr/>
          </p:nvSpPr>
          <p:spPr>
            <a:xfrm>
              <a:off x="179512" y="626544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INTERNACIONAL</a:t>
              </a:r>
            </a:p>
          </p:txBody>
        </p:sp>
      </p:grpSp>
      <p:pic>
        <p:nvPicPr>
          <p:cNvPr id="39" name="Picture 3" descr="C:\Users\jrromero\Desktop\logoe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86" y="1915808"/>
            <a:ext cx="349907" cy="40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jrromero\Desktop\logoe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450" y="2611993"/>
            <a:ext cx="349907" cy="40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35 Imagen" descr="G:\01 MARTA\01 EPSC\secretaria\logooriginal_trans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382" y="3449037"/>
            <a:ext cx="242714" cy="27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37 Imagen" descr="G:\01 MARTA\01 EPSC\secretaria\logooriginal_trans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620" y="4970979"/>
            <a:ext cx="242714" cy="27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38 Imagen" descr="G:\01 MARTA\01 EPSC\secretaria\logooriginal_trans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046" y="4121469"/>
            <a:ext cx="242714" cy="27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3" descr="C:\Users\jrromero\Desktop\logoe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60" y="4040604"/>
            <a:ext cx="308583" cy="35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13 CuadroTexto"/>
          <p:cNvSpPr txBox="1"/>
          <p:nvPr/>
        </p:nvSpPr>
        <p:spPr>
          <a:xfrm>
            <a:off x="7880712" y="4045687"/>
            <a:ext cx="143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solidFill>
                  <a:srgbClr val="0070C0"/>
                </a:solidFill>
                <a:latin typeface="Vida 33 Pro" charset="0"/>
                <a:ea typeface="Vida 33 Pro" charset="0"/>
                <a:cs typeface="Vida 33 Pro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86881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b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K131</a:t>
            </a:r>
            <a:endParaRPr lang="en-US" sz="3600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8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 DE CRÉDITOS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tanto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créditos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obligatorios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incluyendo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TFG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optativos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según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determine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b="1" dirty="0" err="1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Acuerdo</a:t>
            </a:r>
            <a:r>
              <a:rPr lang="en-U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Estudios</a:t>
            </a:r>
            <a:r>
              <a:rPr lang="en-U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 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máximo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número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créditos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reconocidos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asignaturas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será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60 ECTS de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materias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obligatorias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30 ECTS para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optatividad</a:t>
            </a:r>
            <a:endParaRPr lang="en-US" b="1" dirty="0">
              <a:solidFill>
                <a:srgbClr val="08AE93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total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puede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superar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los 66 ECTS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(para una estancia de un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año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completo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</a:t>
            </a:r>
            <a:endParaRPr lang="en-US" b="1" dirty="0">
              <a:solidFill>
                <a:srgbClr val="08AE93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TFG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solicitarse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según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normativa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la EPSC,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siendo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evaluado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siguiendo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regulación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CONDICIONES DE PAGO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2 </a:t>
            </a:r>
            <a:r>
              <a:rPr lang="en-US" b="1" dirty="0" err="1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plazos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70%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cuando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alumno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expida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certificado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llegada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30%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vuelta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tras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presentación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certificado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estancia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demás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documentación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	</a:t>
            </a:r>
          </a:p>
          <a:p>
            <a:pPr marL="0" indent="0">
              <a:buNone/>
            </a:pPr>
            <a:endParaRPr lang="en-US" u="sng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3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 Erasmus+ SMS</a:t>
            </a:r>
            <a:b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s-ES" sz="3600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K107 – Países Asociados</a:t>
            </a:r>
            <a:endParaRPr lang="es-E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 de estancias de estudiantes de Grado para estudios en instituciones de Educación Superior en países asociados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12 becas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toda la UCO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Misma normativa y requisitos que para Erasmus+ SMS K103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Fecha prevista para presentar solicitudes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diciembre</a:t>
            </a:r>
          </a:p>
          <a:p>
            <a:r>
              <a:rPr lang="en-US" u="sng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Destinos</a:t>
            </a:r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para </a:t>
            </a:r>
            <a:r>
              <a:rPr lang="en-US" u="sng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estudiantes</a:t>
            </a:r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: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Albania, Georgia, Marruecos, Moldavia y Túnez</a:t>
            </a:r>
            <a:endParaRPr lang="en-US" u="sng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5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ALGUNAS PREGUNTAS FRECUENTES</a:t>
            </a:r>
            <a:endParaRPr lang="en-US" u="sng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Qué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destinos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hay? </a:t>
            </a:r>
            <a:endParaRPr lang="en-US" b="1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721995" lvl="1" indent="0">
              <a:buNone/>
            </a:pP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publicará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antes de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convocatoria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lista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requisitos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específicos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para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https://www.uco.es/eps/es/convenios-de-movilidad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).</a:t>
            </a:r>
          </a:p>
          <a:p>
            <a:pPr marL="721995" lvl="1" indent="0">
              <a:buNone/>
            </a:pP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Qué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asignaturas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puedo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reconocer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 </a:t>
            </a:r>
            <a:endParaRPr lang="en-US" b="1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677545" lvl="1" indent="0">
              <a:buNone/>
            </a:pP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Los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estudian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para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bajo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demanda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interesado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por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Comisión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Relaciones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Internaciones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la EPSC.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Algunas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establecen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restricciones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marL="677545" lvl="1" indent="0">
              <a:buNone/>
            </a:pP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Conozco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qué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asignaturas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me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llevaré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antes de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elegir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No.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Aunque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los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solicitados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2019/20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sirven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guía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una idea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bastante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cercana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no se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garantiza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se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mantengan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los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sucesivos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depende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otros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múltiples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criterios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59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u="sng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ALGUNAS PREGUNTAS FRECUENTES</a:t>
            </a:r>
            <a:endParaRPr lang="en-US" u="sng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 “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Perdóname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insista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”: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quiero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llevarme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asignaturas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concretas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¿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cómo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saberlo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antes de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elegir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 </a:t>
            </a:r>
            <a:endParaRPr lang="en-US" b="1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677545" lvl="1" indent="0">
              <a:buNone/>
            </a:pP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¡No es (o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debería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ser) el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espíritu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Erasmus+! 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está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preparando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catálogo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Erasmus+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basado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las solicitudes previas.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Está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sujeto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cambios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según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cambios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marL="677545" lvl="1" indent="0">
              <a:buNone/>
            </a:pPr>
            <a:endParaRPr lang="en-US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¿Debo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preocuparme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el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idioma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 </a:t>
            </a:r>
            <a:endParaRPr lang="en-US" b="1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677545" lvl="1" indent="0">
              <a:buNone/>
            </a:pP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SÍ.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Cada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vez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más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las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solicitan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un </a:t>
            </a:r>
            <a:r>
              <a:rPr lang="en-US" b="1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mínimo</a:t>
            </a:r>
            <a:r>
              <a:rPr lang="en-US" b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B2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endParaRPr lang="en-US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Cómo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sé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qué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reconocimientos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pedir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</a:t>
            </a:r>
          </a:p>
          <a:p>
            <a:pPr marL="677545" lvl="1" indent="0">
              <a:buNone/>
            </a:pP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Por las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guías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docentes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la EPSC y las de la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El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procedimiento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rige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la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normativa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publicada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la web de la EPSC: 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https://www.uco.es/eps/es/normativa-de-movilidad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 </a:t>
            </a:r>
            <a:endParaRPr lang="en-US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u="sng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ALGUNAS PREGUNTAS FRECUENTES</a:t>
            </a:r>
            <a:endParaRPr lang="en-US" u="sng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¿Tener plaza es lo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mismo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tener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</a:t>
            </a:r>
          </a:p>
          <a:p>
            <a:pPr marL="677545" lvl="1" indent="0">
              <a:buNone/>
            </a:pP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No.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Lamentablemente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los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fondos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para Erasmus+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sufrido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un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recorte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importante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los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últimos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años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no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podemos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garantizar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todas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las plazas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tengan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En el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15/16, por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ejemplo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la UCO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realizó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un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importante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esfuerzo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con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fondos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propios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para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paliar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recorte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Aún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así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los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estudiantes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segunda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movilidad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quedaron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fuera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Hasta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ahora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una forma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garantizarse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fondos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ha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sido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poder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optar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 las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excelencia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(</a:t>
            </a:r>
            <a:r>
              <a:rPr lang="en-US" b="1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requieren</a:t>
            </a:r>
            <a:r>
              <a:rPr lang="en-US" b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B2 o superior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aunque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también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variar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irme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Erasmus+ sin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</a:t>
            </a:r>
          </a:p>
          <a:p>
            <a:pPr marL="677545" lvl="1" indent="0">
              <a:buNone/>
            </a:pP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Sí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Si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consigue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una plaza,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ésta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disfrutar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sin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dotación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conoce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“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0”.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2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ALGUNAS PREGUNTAS FRECUENTES</a:t>
            </a:r>
            <a:endParaRPr lang="en-US" u="sng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Cuándo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conoceré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me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han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dado la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</a:t>
            </a:r>
          </a:p>
          <a:p>
            <a:pPr marL="677545" lvl="1" indent="0">
              <a:buNone/>
            </a:pP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Depende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múltiples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instituciones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(Junta de Andalucía,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Ministerio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etc.).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Generalmente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dato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suele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tener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los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meses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Junio/Julio.</a:t>
            </a:r>
          </a:p>
          <a:p>
            <a:pPr lvl="1"/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¿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Puedo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ser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penalizado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no me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voy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finalmente</a:t>
            </a:r>
            <a:r>
              <a:rPr lang="en-US" b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?</a:t>
            </a:r>
          </a:p>
          <a:p>
            <a:pPr marL="677545" lvl="1" indent="0">
              <a:buNone/>
            </a:pP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caso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que no se dote al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solicitante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éste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podrá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renunciar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sin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penalización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movilidad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Por tanto,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podría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aplicar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siguiente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En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otros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casos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sí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es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previsible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que sea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penalizado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salvo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causas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fuerza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mayor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plenamente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justificadas</a:t>
            </a:r>
            <a:r>
              <a:rPr lang="en-US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endParaRPr lang="en-US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8122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SMP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918" y="1825625"/>
            <a:ext cx="669588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“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Empresa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significa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toda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organización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que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realice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actividad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económica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sector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público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o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privado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cualesquiera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que sea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su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tamaño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su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estatus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jurídico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sector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económico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que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ejerza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su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actividad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incluida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economía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social”</a:t>
            </a:r>
          </a:p>
          <a:p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son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elegibles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como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organizaciones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acogida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las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instituciones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la UE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otros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organismos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UE que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gestionan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programas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UE,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ni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embajadas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o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consulados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país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origen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estudiante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Sí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son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elegibles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extranjeras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grupos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investigación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laboratorios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o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centros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educación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superior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que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pueden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reconocerse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créditos</a:t>
            </a:r>
            <a:r>
              <a:rPr lang="en-U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optatividad</a:t>
            </a:r>
            <a:r>
              <a:rPr lang="en-U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no TFG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489567" y="2033262"/>
            <a:ext cx="2952328" cy="3456384"/>
            <a:chOff x="7800426" y="2436855"/>
            <a:chExt cx="2952328" cy="3456384"/>
          </a:xfrm>
        </p:grpSpPr>
        <p:sp>
          <p:nvSpPr>
            <p:cNvPr id="7" name="19 Rectángulo"/>
            <p:cNvSpPr/>
            <p:nvPr/>
          </p:nvSpPr>
          <p:spPr>
            <a:xfrm>
              <a:off x="7800426" y="2436855"/>
              <a:ext cx="2952328" cy="3456384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20 CuadroTexto"/>
            <p:cNvSpPr txBox="1"/>
            <p:nvPr/>
          </p:nvSpPr>
          <p:spPr>
            <a:xfrm>
              <a:off x="8016450" y="5523907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EUROPA</a:t>
              </a: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7908438" y="2508863"/>
              <a:ext cx="2664296" cy="1329280"/>
            </a:xfrm>
            <a:prstGeom prst="roundRect">
              <a:avLst/>
            </a:prstGeom>
            <a:solidFill>
              <a:srgbClr val="FFEBAB"/>
            </a:solidFill>
            <a:ln>
              <a:solidFill>
                <a:srgbClr val="FFC0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Erasmus+ </a:t>
              </a:r>
              <a:r>
                <a:rPr lang="es-ES" b="1" cap="all" err="1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sms</a:t>
              </a:r>
              <a:endPara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908438" y="4021031"/>
              <a:ext cx="2664296" cy="1329280"/>
            </a:xfrm>
            <a:prstGeom prst="roundRect">
              <a:avLst/>
            </a:prstGeom>
            <a:solidFill>
              <a:srgbClr val="FFEBAB"/>
            </a:solidFill>
            <a:ln>
              <a:solidFill>
                <a:srgbClr val="FFC0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Erasmus+ </a:t>
              </a:r>
              <a:r>
                <a:rPr lang="es-ES" b="1" cap="all" err="1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smP</a:t>
              </a:r>
              <a:endParaRPr lang="es-ES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ida 33 Pro" charset="0"/>
                <a:ea typeface="Vida 33 Pro" charset="0"/>
                <a:cs typeface="Vida 33 Pro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561575" y="3617438"/>
            <a:ext cx="2700300" cy="132928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www.injuve.es/sites/default/files/2013/47/noticias/erasmu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8" b="24444"/>
          <a:stretch/>
        </p:blipFill>
        <p:spPr bwMode="auto">
          <a:xfrm>
            <a:off x="930745" y="5573962"/>
            <a:ext cx="4033968" cy="9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9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SMP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CONVOCATORIAS para el GRADO: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78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estudiantes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UCO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Convocatorias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solicitud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SMP: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21 de octubre al 7 de noviembre de 2022.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11 al 24 de enero de 2023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1 al 14 de marzo de 2023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2 al 16 de mayo de 2023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Del 3 al 14 de julio de 2023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 estancia debe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1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octubre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2022 a 31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octubre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2023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Duración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mínima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2 meses (hasta 12 meses,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considerando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SMS).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cuanto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reconocimiento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: similar a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prácticas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empresa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depende</a:t>
            </a:r>
            <a:r>
              <a:rPr lang="en-US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del visto </a:t>
            </a:r>
            <a:r>
              <a:rPr lang="en-US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bueno</a:t>
            </a:r>
            <a:r>
              <a:rPr lang="en-US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del Subdirector de </a:t>
            </a:r>
            <a:r>
              <a:rPr lang="en-US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Investigación</a:t>
            </a:r>
            <a:r>
              <a:rPr lang="en-US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Relaciones</a:t>
            </a:r>
            <a:r>
              <a:rPr lang="en-US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Exteriores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62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Erasmus+ SMP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REQUISITOS DE LOS SOLICITANTES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matriculado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UCO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solicitud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disfrute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Haber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superado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120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créditos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Acreditar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B1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inglés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o del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país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haber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anteriores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CRITERIOS DE SELECCIÓN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Baremación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: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expediente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(8 puntos),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competencias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lingüísticas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(2 puntos) 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DOCUMENTACIÓN A ENTREGAR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Documento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solicitud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Acuerdo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formación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(training agreement)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Acreditación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idioma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IMPORTANTE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CUMPLIR PLAZOS Y FORMA.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Comunicación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REGISTRO.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12" y="230189"/>
            <a:ext cx="1171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6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Plan de </a:t>
            </a:r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información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sobre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</a:t>
            </a:r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movilidad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 Escuela </a:t>
            </a:r>
            <a:r>
              <a:rPr lang="en-US" u="sng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Politécnica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Superior de Córdoba</a:t>
            </a:r>
          </a:p>
          <a:p>
            <a:pPr lvl="1"/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Charlas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informativas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posibilidades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charlas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sobre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convocatorias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específicas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Apuntarse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 la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lista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correo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y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novedades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específicas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  <a:hlinkClick r:id="rId4"/>
              </a:rPr>
              <a:t>info-movilidad-epsc@uco.es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),</a:t>
            </a:r>
            <a:r>
              <a:rPr lang="en-US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canal de Telegram de EPSC</a:t>
            </a:r>
          </a:p>
          <a:p>
            <a:pPr lvl="1"/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Oficina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movilidad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EPSC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paraninfo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Horario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atención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público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cerrada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hasta la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llegada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nuevo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becario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</a:p>
          <a:p>
            <a:pPr lvl="1"/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Secretaría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alumnos</a:t>
            </a:r>
            <a:r>
              <a:rPr lang="en-U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académica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Horario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atención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al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público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10 a 13 horas, de lunes 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viernes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5" t="33641" r="11463" b="32923"/>
          <a:stretch/>
        </p:blipFill>
        <p:spPr>
          <a:xfrm>
            <a:off x="11094704" y="365125"/>
            <a:ext cx="1067316" cy="1157712"/>
          </a:xfrm>
          <a:prstGeom prst="rect">
            <a:avLst/>
          </a:prstGeom>
        </p:spPr>
      </p:pic>
      <p:sp>
        <p:nvSpPr>
          <p:cNvPr id="8" name="1 CuadroTexto"/>
          <p:cNvSpPr txBox="1"/>
          <p:nvPr/>
        </p:nvSpPr>
        <p:spPr>
          <a:xfrm>
            <a:off x="219762" y="5273913"/>
            <a:ext cx="3056094" cy="1323439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i="1" dirty="0">
                <a:latin typeface="Vida 33 Pro" charset="0"/>
                <a:ea typeface="Vida 33 Pro" charset="0"/>
                <a:cs typeface="Vida 33 Pro" charset="0"/>
              </a:rPr>
              <a:t>Francisco Cruz Navas </a:t>
            </a:r>
          </a:p>
          <a:p>
            <a:r>
              <a:rPr lang="es-ES" sz="1600" dirty="0">
                <a:latin typeface="Vida 33 Pro" charset="0"/>
                <a:ea typeface="Vida 33 Pro" charset="0"/>
                <a:cs typeface="Vida 33 Pro" charset="0"/>
              </a:rPr>
              <a:t>957 21 8385</a:t>
            </a:r>
          </a:p>
          <a:p>
            <a:endParaRPr lang="es-ES" sz="1600" dirty="0"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s-ES" sz="1600" dirty="0">
                <a:latin typeface="Vida 33 Pro" charset="0"/>
                <a:ea typeface="Vida 33 Pro" charset="0"/>
                <a:cs typeface="Vida 33 Pro" charset="0"/>
              </a:rPr>
              <a:t>Secretaría de estudiantes</a:t>
            </a:r>
          </a:p>
          <a:p>
            <a:r>
              <a:rPr lang="es-ES" sz="1600" dirty="0">
                <a:latin typeface="Vida 33 Pro" charset="0"/>
                <a:ea typeface="Vida 33 Pro" charset="0"/>
                <a:cs typeface="Vida 33 Pro" charset="0"/>
              </a:rPr>
              <a:t>Aulario Averroes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2935" y="5218829"/>
            <a:ext cx="7337705" cy="16927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8900" lvl="1" indent="0" algn="ctr">
              <a:buNone/>
            </a:pPr>
            <a:r>
              <a:rPr lang="es-ES" sz="2400" b="1" u="sng" cap="small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Información actualizada y detallada en</a:t>
            </a:r>
          </a:p>
          <a:p>
            <a:pPr marL="88900" lvl="1" algn="ctr"/>
            <a:r>
              <a:rPr lang="es-ES" sz="2000" cap="small" dirty="0">
                <a:ea typeface="+mn-lt"/>
                <a:cs typeface="+mn-lt"/>
                <a:hlinkClick r:id="rId6"/>
              </a:rPr>
              <a:t>http://www.uco.es/internacional/movilidad/es/movilidad-estudiantes-grado</a:t>
            </a:r>
            <a:r>
              <a:rPr lang="es-ES" sz="2000" cap="small" dirty="0">
                <a:ea typeface="+mn-lt"/>
                <a:cs typeface="+mn-lt"/>
              </a:rPr>
              <a:t> </a:t>
            </a:r>
            <a:endParaRPr lang="es-ES" dirty="0">
              <a:ea typeface="+mn-lt"/>
              <a:cs typeface="+mn-lt"/>
            </a:endParaRPr>
          </a:p>
          <a:p>
            <a:pPr marL="88900" lvl="1" indent="0" algn="ctr">
              <a:buNone/>
            </a:pPr>
            <a:r>
              <a:rPr lang="es-ES" sz="2000" cap="small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</a:t>
            </a:r>
          </a:p>
          <a:p>
            <a:pPr marL="88900" lvl="1" algn="ctr"/>
            <a:r>
              <a:rPr lang="es-ES" sz="2000" cap="small" dirty="0">
                <a:ea typeface="+mn-lt"/>
                <a:cs typeface="+mn-lt"/>
                <a:hlinkClick r:id="rId7"/>
              </a:rPr>
              <a:t>http://www.uco.es/eps/es/movilidad-estudiantes</a:t>
            </a:r>
            <a:r>
              <a:rPr lang="es-ES" sz="2000" cap="small" dirty="0">
                <a:ea typeface="+mn-lt"/>
                <a:cs typeface="+mn-lt"/>
              </a:rPr>
              <a:t> </a:t>
            </a:r>
            <a:r>
              <a:rPr lang="es-ES" sz="2000" cap="small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302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</a:t>
            </a:r>
            <a:endParaRPr lang="en-US" sz="360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322" y="1519184"/>
            <a:ext cx="6763478" cy="475055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Programa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financiado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por el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Plan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Propio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la Universidad de Córdoba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.</a:t>
            </a:r>
          </a:p>
          <a:p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UCO-Global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para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movilidades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por un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cuatrimestre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2023/24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las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mejores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latinoamericanas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EEUU.</a:t>
            </a:r>
          </a:p>
          <a:p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UCO-Global ASIA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para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movilidades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estudios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por un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semestre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2023/24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asiáticas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fundamentalmente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Corea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del Sur y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Japón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).</a:t>
            </a:r>
          </a:p>
          <a:p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UCO-Global SUMMER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realización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cursos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verano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22/23)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prestigio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habitualmente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británicas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y EEUU).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3</a:t>
            </a:fld>
            <a:endParaRPr lang="en-US"/>
          </a:p>
        </p:txBody>
      </p:sp>
      <p:grpSp>
        <p:nvGrpSpPr>
          <p:cNvPr id="8" name="12 Grupo"/>
          <p:cNvGrpSpPr/>
          <p:nvPr/>
        </p:nvGrpSpPr>
        <p:grpSpPr>
          <a:xfrm>
            <a:off x="1493978" y="1680915"/>
            <a:ext cx="2952328" cy="5040560"/>
            <a:chOff x="179512" y="1628800"/>
            <a:chExt cx="2952328" cy="5040560"/>
          </a:xfrm>
        </p:grpSpPr>
        <p:sp>
          <p:nvSpPr>
            <p:cNvPr id="9" name="10 Rectángulo"/>
            <p:cNvSpPr/>
            <p:nvPr/>
          </p:nvSpPr>
          <p:spPr>
            <a:xfrm>
              <a:off x="179512" y="1628800"/>
              <a:ext cx="2952328" cy="5040560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3 Rectángulo redondeado"/>
            <p:cNvSpPr/>
            <p:nvPr/>
          </p:nvSpPr>
          <p:spPr>
            <a:xfrm>
              <a:off x="323528" y="1772816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</p:txBody>
        </p:sp>
        <p:sp>
          <p:nvSpPr>
            <p:cNvPr id="11" name="4 Rectángulo redondeado"/>
            <p:cNvSpPr/>
            <p:nvPr/>
          </p:nvSpPr>
          <p:spPr>
            <a:xfrm>
              <a:off x="323528" y="3284984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  <a:p>
              <a:pPr algn="ctr"/>
              <a:r>
                <a:rPr lang="es-ES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Asia</a:t>
              </a:r>
            </a:p>
          </p:txBody>
        </p:sp>
        <p:sp>
          <p:nvSpPr>
            <p:cNvPr id="12" name="5 Rectángulo redondeado"/>
            <p:cNvSpPr/>
            <p:nvPr/>
          </p:nvSpPr>
          <p:spPr>
            <a:xfrm>
              <a:off x="323528" y="4797152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 SUMMER</a:t>
              </a:r>
            </a:p>
          </p:txBody>
        </p:sp>
        <p:sp>
          <p:nvSpPr>
            <p:cNvPr id="13" name="11 CuadroTexto"/>
            <p:cNvSpPr txBox="1"/>
            <p:nvPr/>
          </p:nvSpPr>
          <p:spPr>
            <a:xfrm>
              <a:off x="179512" y="626544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INTERNACIONAL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45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</a:t>
            </a:r>
            <a:endParaRPr lang="en-US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DOTACIÓN DE LA BECA</a:t>
            </a:r>
          </a:p>
          <a:p>
            <a:pPr lvl="1"/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4500 €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conceptos de gastos de viaje y ayuda a la manutención y alojamiento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ofertará </a:t>
            </a:r>
            <a:r>
              <a:rPr lang="es-ES" sz="2000" i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5 becas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la EPSC en convocatoria 2023/24 (para estancias en Latinoamérica)</a:t>
            </a:r>
          </a:p>
          <a:p>
            <a:pPr lvl="1"/>
            <a:r>
              <a:rPr lang="es-ES" sz="2000" b="1" dirty="0">
                <a:solidFill>
                  <a:srgbClr val="FF0000"/>
                </a:solidFill>
                <a:latin typeface="Vida 33 Pro"/>
                <a:ea typeface="Vida 33 Pro" charset="0"/>
                <a:cs typeface="Vida 33 Pro" charset="0"/>
              </a:rPr>
              <a:t>Beca especial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(2 para la EPSC) para EEUU y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Canada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5500 €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concepto de gastos de viaje y ayuda a la manutención y alojamiento)</a:t>
            </a:r>
          </a:p>
          <a:p>
            <a:r>
              <a:rPr lang="es-E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DURACIÓN DE LA ESTANCIA</a:t>
            </a:r>
          </a:p>
          <a:p>
            <a:pPr lvl="1"/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 cuatrimestre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académico de la universidad de destino en el curso 2023/24, corresponde normalmente con el segundo cuatrimestre de la UCO</a:t>
            </a:r>
          </a:p>
          <a:p>
            <a:r>
              <a:rPr lang="es-E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COMPATIBILIDADES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Beca compatible con otras becas gestionadas por la UCO para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estancias inferiores a 3 meses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así como estancias movilidad en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Erasmus+ SMP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(prácticas)</a:t>
            </a:r>
          </a:p>
          <a:p>
            <a:endParaRPr lang="es-E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https://www.uco.es/organiza/centros/enfermeria/grado-enfermeria/trabajo-fin-grado/Informacion_trabajo_Fin_de_Grado/Iconos_Trabajo_Fin_de_Grado/UNIVERSIDAD_DE_CORDOB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490" y="830673"/>
            <a:ext cx="2413851" cy="125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60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DE LOS PARTICIPANTES</a:t>
            </a:r>
          </a:p>
          <a:p>
            <a:pPr lvl="1"/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Ser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estudiante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la EPSC 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específicos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la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convocatoria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matriculado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la UCO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estudios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Grado 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Máster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actual y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durante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estancia.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Haber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superado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un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mínimo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51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créditos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incluida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la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convocatoria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extraordinaria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octubre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2022</a:t>
            </a:r>
          </a:p>
          <a:p>
            <a:pPr lvl="2"/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No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tener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reconocido 95 o más créditos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su titulación en Universidades, extranjeras o nacionales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Cumplir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con los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requisitos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específicos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cada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plaza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fijados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la Universidad de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acogida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competencia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lingüística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</a:t>
            </a:r>
          </a:p>
          <a:p>
            <a:pPr lvl="2"/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haber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rechazado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curso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anterior 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una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beca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de </a:t>
            </a:r>
            <a:r>
              <a:rPr lang="en-U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movilidad</a:t>
            </a:r>
            <a:r>
              <a:rPr lang="en-U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internacional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sin causa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justificada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estar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penalizado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Cursar y aprobar, al menos,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el equivalente a 20 créditos curriculares ECTS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durante la estancia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2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 b="1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CRITERIOS DE SELECCIÓN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s-ES" sz="16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Expediente académico : Hasta</a:t>
            </a:r>
            <a:r>
              <a:rPr lang="es-ES" sz="1600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sz="1600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8 puntos</a:t>
            </a:r>
          </a:p>
          <a:p>
            <a:pPr marL="70866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s-ES" sz="16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Conocimiento de idiomas: Hasta </a:t>
            </a:r>
            <a:r>
              <a:rPr lang="es-ES" sz="1600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2 puntos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s-ES" sz="1200" b="1" i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Prioridad a los estudiantes que no hayan disfrutado de becas </a:t>
            </a:r>
          </a:p>
          <a:p>
            <a:pPr marL="36576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200" b="1" i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movilidad gestionadas por a Universidad de Córdoba</a:t>
            </a:r>
          </a:p>
          <a:p>
            <a:pPr marL="70866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endParaRPr lang="es-ES" sz="800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marL="358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8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 b="1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CONDICIONES DE PAGO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	En </a:t>
            </a:r>
            <a:r>
              <a:rPr lang="es-ES" sz="1600" u="sng" dirty="0">
                <a:solidFill>
                  <a:srgbClr val="4059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da 33 Pro"/>
                <a:ea typeface="Vida 33 Pro" charset="0"/>
                <a:cs typeface="Vida 33 Pro" charset="0"/>
              </a:rPr>
              <a:t>2 plazos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</a:t>
            </a:r>
            <a:r>
              <a:rPr lang="es-ES" sz="16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80%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cuando el alumno expida el certificado de llegada. </a:t>
            </a:r>
            <a:r>
              <a:rPr lang="es-ES" sz="16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20%</a:t>
            </a:r>
            <a:r>
              <a:rPr lang="es-ES" sz="1600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 la vuelta del estudiante, tras la presentación del certificado de estancia y demás documentación.</a:t>
            </a:r>
            <a:r>
              <a:rPr lang="es-ES" sz="18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b="1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GESTIÓN DE LAS BECAS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	</a:t>
            </a:r>
            <a:r>
              <a:rPr lang="es-ES" sz="20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Las becas UCO-Global son directamente solicitadas y gestionadas por la Oficina de Relaciones Internacionales (ORI) en Rectorado. La </a:t>
            </a:r>
            <a:r>
              <a:rPr lang="es-ES" sz="2000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EPSC sólo gestiona la parte académica</a:t>
            </a:r>
            <a:r>
              <a:rPr lang="es-ES" sz="2000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sz="20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 las becas (Acuerdo Académico y </a:t>
            </a:r>
            <a:r>
              <a:rPr lang="es-ES" sz="2000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Learning</a:t>
            </a:r>
            <a:r>
              <a:rPr lang="es-ES" sz="20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sz="2000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Agreement</a:t>
            </a:r>
            <a:r>
              <a:rPr lang="es-ES" sz="2000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6</a:t>
            </a:fld>
            <a:endParaRPr lang="en-US"/>
          </a:p>
        </p:txBody>
      </p:sp>
      <p:sp>
        <p:nvSpPr>
          <p:cNvPr id="6" name="3 CuadroTexto"/>
          <p:cNvSpPr txBox="1"/>
          <p:nvPr/>
        </p:nvSpPr>
        <p:spPr>
          <a:xfrm>
            <a:off x="6339768" y="1825625"/>
            <a:ext cx="3606090" cy="1308050"/>
          </a:xfrm>
          <a:prstGeom prst="rect">
            <a:avLst/>
          </a:prstGeom>
          <a:solidFill>
            <a:srgbClr val="FFFFCC"/>
          </a:solidFill>
          <a:ln>
            <a:solidFill>
              <a:srgbClr val="FFEBAB"/>
            </a:solidFill>
          </a:ln>
        </p:spPr>
        <p:txBody>
          <a:bodyPr wrap="square" rtlCol="0">
            <a:spAutoFit/>
          </a:bodyPr>
          <a:lstStyle/>
          <a:p>
            <a:pPr marL="179388" lvl="1">
              <a:spcBef>
                <a:spcPts val="0"/>
              </a:spcBef>
              <a:spcAft>
                <a:spcPts val="600"/>
              </a:spcAft>
            </a:pPr>
            <a:r>
              <a:rPr lang="es-ES" sz="1600" b="1">
                <a:solidFill>
                  <a:srgbClr val="0070C0"/>
                </a:solidFill>
                <a:latin typeface="Vida 33 Pro" charset="0"/>
                <a:ea typeface="Vida 33 Pro" charset="0"/>
                <a:cs typeface="Vida 33 Pro" charset="0"/>
              </a:rPr>
              <a:t>Inglés: </a:t>
            </a:r>
          </a:p>
          <a:p>
            <a:pPr marL="179388" lvl="1">
              <a:spcBef>
                <a:spcPts val="0"/>
              </a:spcBef>
              <a:spcAft>
                <a:spcPts val="600"/>
              </a:spcAft>
            </a:pP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B1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0.5;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B2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0.75;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C1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1;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C2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1.5.</a:t>
            </a:r>
          </a:p>
          <a:p>
            <a:pPr marL="179388" lvl="1">
              <a:spcBef>
                <a:spcPts val="0"/>
              </a:spcBef>
              <a:spcAft>
                <a:spcPts val="600"/>
              </a:spcAft>
            </a:pPr>
            <a:r>
              <a:rPr lang="es-ES" sz="1600" b="1">
                <a:solidFill>
                  <a:srgbClr val="0070C0"/>
                </a:solidFill>
                <a:latin typeface="Vida 33 Pro" charset="0"/>
                <a:ea typeface="Vida 33 Pro" charset="0"/>
                <a:cs typeface="Vida 33 Pro" charset="0"/>
              </a:rPr>
              <a:t>Resto de idiomas: </a:t>
            </a:r>
          </a:p>
          <a:p>
            <a:pPr marL="179388" lvl="1">
              <a:spcBef>
                <a:spcPts val="0"/>
              </a:spcBef>
              <a:spcAft>
                <a:spcPts val="600"/>
              </a:spcAft>
            </a:pP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B1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0.25;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B2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0.5;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C1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0.75; </a:t>
            </a:r>
            <a:r>
              <a:rPr lang="es-ES" sz="1600" i="1">
                <a:latin typeface="Vida 33 Pro" charset="0"/>
                <a:ea typeface="Vida 33 Pro" charset="0"/>
                <a:cs typeface="Vida 33 Pro" charset="0"/>
              </a:rPr>
              <a:t>C2</a:t>
            </a:r>
            <a:r>
              <a:rPr lang="es-ES" sz="1600">
                <a:latin typeface="Vida 33 Pro" charset="0"/>
                <a:ea typeface="Vida 33 Pro" charset="0"/>
                <a:cs typeface="Vida 33 Pro" charset="0"/>
              </a:rPr>
              <a:t>: 1</a:t>
            </a:r>
            <a:endParaRPr lang="es-ES"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97FA58-8B82-4E09-CDD9-6E79E961BCE2}"/>
              </a:ext>
            </a:extLst>
          </p:cNvPr>
          <p:cNvSpPr txBox="1"/>
          <p:nvPr/>
        </p:nvSpPr>
        <p:spPr>
          <a:xfrm>
            <a:off x="838200" y="5988734"/>
            <a:ext cx="1023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Vida 33 Pro" panose="02000803000000020004" pitchFamily="50" charset="0"/>
              </a:rPr>
              <a:t>Las solicitudes se presentarán únicamente por vía telemática a través de la aplicación SIGMA del 7 de noviembre al 22 de noviembre de 2022 (ambos inclusive)</a:t>
            </a:r>
            <a:endParaRPr lang="en-GB" b="1" dirty="0">
              <a:solidFill>
                <a:srgbClr val="FF0000"/>
              </a:solidFill>
              <a:latin typeface="Vida 33 Pro" panose="020008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8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3498"/>
            <a:ext cx="10515600" cy="493937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DESTINOS PARA ESTUDIANTES DE LA EPSC:</a:t>
            </a: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ARGENTINA: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Nacional de Córdoba (1 plaza) –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incluye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dormitorio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+ 200$ 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gastos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Universidad Nacional de San Luis (2 plazas). Grado de Electrónica Industrial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BRASIL: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 Federal Fluminense (2 plazas)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  de  Oeste  Paulista  (1  plaza).  Todos  los  grados  menos  Grado  de 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Ingeniería Informática y de Ingeniería Electrónica Industria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COLOMBIA: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Distrital Francisco José de Caldas (2 plazas). Todos los grados menos Grado de Ingeniería informática.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CHILE: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Santiago de Chile 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(1 plaza)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Universidad  Técnica  Federico 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Santamaría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  (1  plaza). 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Todos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  los 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grados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menos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Grado 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industrial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CUBA: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 de  las  Ciencias  Informáticas  (2  plazas).  Grado  de  Ingeniería Informática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MÉXICO: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Instituto </a:t>
            </a:r>
            <a:r>
              <a:rPr lang="en-U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Tecnológico</a:t>
            </a:r>
            <a:r>
              <a:rPr lang="en-U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 Monterrey (3 plazas)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Autónoma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de Querétaro (1 plaza)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Benemérita Universidad Autónoma de la Puebla (1 plaza)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URAGUAY: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 de Montevideo (1 plaza)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ESTADOS UNIDOS DE AMÉRICA:</a:t>
            </a:r>
          </a:p>
          <a:p>
            <a:pPr lvl="2"/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East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Stroudsburg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University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(1 plaza). Grado en Ingeniería Informática </a:t>
            </a:r>
          </a:p>
          <a:p>
            <a:pPr lvl="2"/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Texas A&amp;M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University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(1 plaza). Todas las titulaciones. TOEFL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Ibt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(80 o superior); TOEFL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Paper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 err="1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based</a:t>
            </a:r>
            <a:r>
              <a:rPr lang="es-ES" dirty="0">
                <a:solidFill>
                  <a:srgbClr val="C00000"/>
                </a:solidFill>
                <a:latin typeface="Vida 33 Pro" charset="0"/>
                <a:ea typeface="Vida 33 Pro" charset="0"/>
                <a:cs typeface="Vida 33 Pro" charset="0"/>
              </a:rPr>
              <a:t> (500 o superior); IELTS (6.0 o superior).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7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9411077" y="365125"/>
            <a:ext cx="2664296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Algunas de las </a:t>
            </a:r>
            <a:r>
              <a:rPr lang="es-ES" sz="1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 universidades de Sudamérica y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, entre ellas, destacan varias universidades a </a:t>
            </a:r>
            <a:r>
              <a:rPr lang="es-ES" sz="1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mundial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Se ubican en </a:t>
            </a:r>
            <a:r>
              <a:rPr lang="es-ES" sz="1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lugares perfectamente seguros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1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Asia</a:t>
            </a:r>
            <a:b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</a:br>
            <a:endParaRPr lang="en-US" sz="360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166" y="1822450"/>
            <a:ext cx="6331634" cy="4351338"/>
          </a:xfrm>
        </p:spPr>
        <p:txBody>
          <a:bodyPr/>
          <a:lstStyle/>
          <a:p>
            <a:r>
              <a:rPr lang="es-ES" u="sng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UCO-Global ASIA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para la realización de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movilidades de estudios por un semestre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durante el curso 2023/24 en universidades asiáticas.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van a ofrecer </a:t>
            </a:r>
            <a:r>
              <a:rPr lang="es-ES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10 becas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en Universidad de Córdoba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Algunas </a:t>
            </a:r>
            <a:r>
              <a:rPr lang="es-ES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diferencias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con la convocatoria de UCO-Global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Las gestiona la ORI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8</a:t>
            </a:fld>
            <a:endParaRPr lang="en-US"/>
          </a:p>
        </p:txBody>
      </p:sp>
      <p:grpSp>
        <p:nvGrpSpPr>
          <p:cNvPr id="6" name="12 Grupo"/>
          <p:cNvGrpSpPr/>
          <p:nvPr/>
        </p:nvGrpSpPr>
        <p:grpSpPr>
          <a:xfrm>
            <a:off x="1523959" y="1690688"/>
            <a:ext cx="2952328" cy="5040560"/>
            <a:chOff x="179512" y="1628800"/>
            <a:chExt cx="2952328" cy="5040560"/>
          </a:xfrm>
        </p:grpSpPr>
        <p:sp>
          <p:nvSpPr>
            <p:cNvPr id="7" name="10 Rectángulo"/>
            <p:cNvSpPr/>
            <p:nvPr/>
          </p:nvSpPr>
          <p:spPr>
            <a:xfrm>
              <a:off x="179512" y="1628800"/>
              <a:ext cx="2952328" cy="5040560"/>
            </a:xfrm>
            <a:prstGeom prst="rect">
              <a:avLst/>
            </a:prstGeom>
            <a:solidFill>
              <a:srgbClr val="08AE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3 Rectángulo redondeado"/>
            <p:cNvSpPr/>
            <p:nvPr/>
          </p:nvSpPr>
          <p:spPr>
            <a:xfrm>
              <a:off x="323528" y="1772816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</p:txBody>
        </p:sp>
        <p:sp>
          <p:nvSpPr>
            <p:cNvPr id="9" name="4 Rectángulo redondeado"/>
            <p:cNvSpPr/>
            <p:nvPr/>
          </p:nvSpPr>
          <p:spPr>
            <a:xfrm>
              <a:off x="323528" y="3284984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</a:t>
              </a:r>
            </a:p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Asia</a:t>
              </a:r>
            </a:p>
          </p:txBody>
        </p:sp>
        <p:sp>
          <p:nvSpPr>
            <p:cNvPr id="10" name="5 Rectángulo redondeado"/>
            <p:cNvSpPr/>
            <p:nvPr/>
          </p:nvSpPr>
          <p:spPr>
            <a:xfrm>
              <a:off x="323528" y="4797152"/>
              <a:ext cx="2664296" cy="132928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s-ES" b="1" cap="all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Vida 33 Pro" charset="0"/>
                  <a:ea typeface="Vida 33 Pro" charset="0"/>
                  <a:cs typeface="Vida 33 Pro" charset="0"/>
                </a:rPr>
                <a:t>UCO Global SUMMER</a:t>
              </a:r>
            </a:p>
          </p:txBody>
        </p:sp>
        <p:sp>
          <p:nvSpPr>
            <p:cNvPr id="11" name="11 CuadroTexto"/>
            <p:cNvSpPr txBox="1"/>
            <p:nvPr/>
          </p:nvSpPr>
          <p:spPr>
            <a:xfrm>
              <a:off x="179512" y="6265448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da 33 Pro" charset="0"/>
                  <a:ea typeface="Vida 33 Pro" charset="0"/>
                  <a:cs typeface="Vida 33 Pro" charset="0"/>
                </a:rPr>
                <a:t>MOVILIDAD INTERNACIONAL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Programa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 UCO-Global Asia</a:t>
            </a:r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774"/>
            <a:ext cx="10515600" cy="4895851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DOTACIÓN DE LA BECA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surcoreanas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 India: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5000 €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Universidades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Japoneses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: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6000 €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REQUISITOS DE LOS CANDIDATOS</a:t>
            </a:r>
          </a:p>
          <a:p>
            <a:pPr lvl="1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Becas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competitivas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a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nivel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 de la Universidad de Córdoba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ponderando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calificaciones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por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macroáreas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exige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B2 de </a:t>
            </a:r>
            <a:r>
              <a:rPr lang="en-U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inglés</a:t>
            </a:r>
            <a:endParaRPr lang="en-US" b="1" dirty="0">
              <a:solidFill>
                <a:srgbClr val="08AE93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n-U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DESTINOS PARA ESTUDIANTES DE LA EPSC</a:t>
            </a:r>
          </a:p>
          <a:p>
            <a:pPr lvl="1"/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COREA DEL SUR: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EWHA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Womans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University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Electrónica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e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Informática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, solo para 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mujeres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Chungnam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National University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 y Electrónica)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Seoul National University</a:t>
            </a:r>
          </a:p>
          <a:p>
            <a:pPr lvl="2"/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Dankook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University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 y Electrónica)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pPr lvl="1"/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INDIA: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Sharda University</a:t>
            </a:r>
          </a:p>
          <a:p>
            <a:pPr lvl="1"/>
            <a:r>
              <a:rPr lang="en-US" dirty="0" err="1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Japón</a:t>
            </a:r>
            <a:r>
              <a:rPr lang="en-US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:</a:t>
            </a:r>
          </a:p>
          <a:p>
            <a:pPr lvl="2"/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Kyoto University (</a:t>
            </a:r>
            <a:r>
              <a:rPr lang="en-US" dirty="0" err="1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sólo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Mecánica)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E1CA71-B129-B774-7D97-C204EB77313D}"/>
              </a:ext>
            </a:extLst>
          </p:cNvPr>
          <p:cNvSpPr txBox="1"/>
          <p:nvPr/>
        </p:nvSpPr>
        <p:spPr>
          <a:xfrm>
            <a:off x="5547360" y="5521146"/>
            <a:ext cx="6309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  <a:latin typeface="Vida 33 Pro" panose="02000803000000020004" pitchFamily="50" charset="0"/>
              </a:rPr>
              <a:t>Las solicitudes se presentarán únicamente por vía telemática a través de la aplicación SIGMA del 7 de noviembre al 22 de noviembre de 2022 (ambos inclusive)</a:t>
            </a:r>
            <a:endParaRPr lang="en-GB" dirty="0">
              <a:solidFill>
                <a:srgbClr val="FF0000"/>
              </a:solidFill>
              <a:latin typeface="Vida 33 Pro" panose="020008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8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3446</Words>
  <Application>Microsoft Office PowerPoint</Application>
  <PresentationFormat>Widescreen</PresentationFormat>
  <Paragraphs>390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Calvert MT Std</vt:lpstr>
      <vt:lpstr>Times New Roman</vt:lpstr>
      <vt:lpstr>Vida 33 Pro</vt:lpstr>
      <vt:lpstr>Office Theme</vt:lpstr>
      <vt:lpstr>Programas de Movilidad para Estudiantes Curso 2023/24</vt:lpstr>
      <vt:lpstr>El mapa de la movilidad (previsión para 2023/24)</vt:lpstr>
      <vt:lpstr>Programa UCO-Global</vt:lpstr>
      <vt:lpstr>Programa UCO-Global </vt:lpstr>
      <vt:lpstr>Programa UCO-Global </vt:lpstr>
      <vt:lpstr>Programa UCO-Global </vt:lpstr>
      <vt:lpstr>Programa UCO-Global</vt:lpstr>
      <vt:lpstr>Programa UCO-Global Asia </vt:lpstr>
      <vt:lpstr>Programa UCO-Global Asia</vt:lpstr>
      <vt:lpstr>Programa UCO-Global Summer (según curso 2021/22)</vt:lpstr>
      <vt:lpstr>Programa UCO-Global Summer (según curso 2021/22)</vt:lpstr>
      <vt:lpstr>Programa SICUE</vt:lpstr>
      <vt:lpstr>Programa SICUE (según curso 2022/23)</vt:lpstr>
      <vt:lpstr>Programa SICUE (según curso 2022/23)</vt:lpstr>
      <vt:lpstr>Programa SICUE (según curso 2022/23)</vt:lpstr>
      <vt:lpstr>Programa Erasmus+</vt:lpstr>
      <vt:lpstr>Programa Erasmus+ SMS K131 </vt:lpstr>
      <vt:lpstr>Programa Erasmus+ SMS K131</vt:lpstr>
      <vt:lpstr>Programa Erasmus+ SMS K131</vt:lpstr>
      <vt:lpstr>Programa Erasmus+ SMS K131</vt:lpstr>
      <vt:lpstr>Programa Erasmus+ SMS K107 – Países Asociados</vt:lpstr>
      <vt:lpstr>Programa Erasmus+ SMS</vt:lpstr>
      <vt:lpstr>Programa Erasmus+ SMS</vt:lpstr>
      <vt:lpstr>Programa Erasmus+ SMS</vt:lpstr>
      <vt:lpstr>Programa Erasmus+ SMS</vt:lpstr>
      <vt:lpstr>Programa Erasmus+ SMP</vt:lpstr>
      <vt:lpstr>Programa Erasmus+ SMP</vt:lpstr>
      <vt:lpstr>Programa Erasmus+ SMP</vt:lpstr>
      <vt:lpstr>Plan de información sobre movilidad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van Duijn</dc:creator>
  <cp:lastModifiedBy>Joost van Duijn</cp:lastModifiedBy>
  <cp:revision>18</cp:revision>
  <dcterms:created xsi:type="dcterms:W3CDTF">2017-10-30T15:56:31Z</dcterms:created>
  <dcterms:modified xsi:type="dcterms:W3CDTF">2022-10-25T07:54:09Z</dcterms:modified>
</cp:coreProperties>
</file>